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9" autoAdjust="0"/>
    <p:restoredTop sz="94660"/>
  </p:normalViewPr>
  <p:slideViewPr>
    <p:cSldViewPr snapToGrid="0">
      <p:cViewPr varScale="1">
        <p:scale>
          <a:sx n="77" d="100"/>
          <a:sy n="77" d="100"/>
        </p:scale>
        <p:origin x="28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Raffle Tickets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0268283492272732E-2"/>
          <c:y val="2.3280111465712332E-2"/>
          <c:w val="0.91973171650772723"/>
          <c:h val="0.677816934413032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1-8</c:v>
                </c:pt>
                <c:pt idx="1">
                  <c:v>9-16</c:v>
                </c:pt>
                <c:pt idx="2">
                  <c:v>17-24</c:v>
                </c:pt>
                <c:pt idx="3">
                  <c:v>25-32</c:v>
                </c:pt>
                <c:pt idx="4">
                  <c:v>33-40</c:v>
                </c:pt>
                <c:pt idx="5">
                  <c:v>41-48</c:v>
                </c:pt>
                <c:pt idx="6">
                  <c:v>49-56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5</c:v>
                </c:pt>
                <c:pt idx="1">
                  <c:v>9</c:v>
                </c:pt>
                <c:pt idx="2">
                  <c:v>16</c:v>
                </c:pt>
                <c:pt idx="3">
                  <c:v>25</c:v>
                </c:pt>
                <c:pt idx="4">
                  <c:v>20</c:v>
                </c:pt>
                <c:pt idx="5">
                  <c:v>8</c:v>
                </c:pt>
                <c:pt idx="6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10-4BFE-83E3-346398667CE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1-8</c:v>
                </c:pt>
                <c:pt idx="1">
                  <c:v>9-16</c:v>
                </c:pt>
                <c:pt idx="2">
                  <c:v>17-24</c:v>
                </c:pt>
                <c:pt idx="3">
                  <c:v>25-32</c:v>
                </c:pt>
                <c:pt idx="4">
                  <c:v>33-40</c:v>
                </c:pt>
                <c:pt idx="5">
                  <c:v>41-48</c:v>
                </c:pt>
                <c:pt idx="6">
                  <c:v>49-56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1-3F10-4BFE-83E3-346398667CE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1-8</c:v>
                </c:pt>
                <c:pt idx="1">
                  <c:v>9-16</c:v>
                </c:pt>
                <c:pt idx="2">
                  <c:v>17-24</c:v>
                </c:pt>
                <c:pt idx="3">
                  <c:v>25-32</c:v>
                </c:pt>
                <c:pt idx="4">
                  <c:v>33-40</c:v>
                </c:pt>
                <c:pt idx="5">
                  <c:v>41-48</c:v>
                </c:pt>
                <c:pt idx="6">
                  <c:v>49-56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2-3F10-4BFE-83E3-346398667C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1496608"/>
        <c:axId val="691490376"/>
      </c:barChart>
      <c:catAx>
        <c:axId val="6914966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Tickets Sold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1490376"/>
        <c:crosses val="autoZero"/>
        <c:auto val="1"/>
        <c:lblAlgn val="ctr"/>
        <c:lblOffset val="100"/>
        <c:noMultiLvlLbl val="0"/>
      </c:catAx>
      <c:valAx>
        <c:axId val="691490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Frequency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1496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Cans Collected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1-10</c:v>
                </c:pt>
                <c:pt idx="1">
                  <c:v>11-20</c:v>
                </c:pt>
                <c:pt idx="2">
                  <c:v>21-30</c:v>
                </c:pt>
                <c:pt idx="3">
                  <c:v>31-40</c:v>
                </c:pt>
                <c:pt idx="4">
                  <c:v>41-50</c:v>
                </c:pt>
                <c:pt idx="5">
                  <c:v>51-60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7</c:v>
                </c:pt>
                <c:pt idx="1">
                  <c:v>8</c:v>
                </c:pt>
                <c:pt idx="2">
                  <c:v>10</c:v>
                </c:pt>
                <c:pt idx="3">
                  <c:v>16</c:v>
                </c:pt>
                <c:pt idx="4">
                  <c:v>34</c:v>
                </c:pt>
                <c:pt idx="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C0-4A88-9C4F-528881F16B6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1-10</c:v>
                </c:pt>
                <c:pt idx="1">
                  <c:v>11-20</c:v>
                </c:pt>
                <c:pt idx="2">
                  <c:v>21-30</c:v>
                </c:pt>
                <c:pt idx="3">
                  <c:v>31-40</c:v>
                </c:pt>
                <c:pt idx="4">
                  <c:v>41-50</c:v>
                </c:pt>
                <c:pt idx="5">
                  <c:v>51-60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D9C0-4A88-9C4F-528881F16B6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1-10</c:v>
                </c:pt>
                <c:pt idx="1">
                  <c:v>11-20</c:v>
                </c:pt>
                <c:pt idx="2">
                  <c:v>21-30</c:v>
                </c:pt>
                <c:pt idx="3">
                  <c:v>31-40</c:v>
                </c:pt>
                <c:pt idx="4">
                  <c:v>41-50</c:v>
                </c:pt>
                <c:pt idx="5">
                  <c:v>51-60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D9C0-4A88-9C4F-528881F16B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44103208"/>
        <c:axId val="644101240"/>
      </c:barChart>
      <c:catAx>
        <c:axId val="6441032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Pounds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4101240"/>
        <c:crosses val="autoZero"/>
        <c:auto val="1"/>
        <c:lblAlgn val="ctr"/>
        <c:lblOffset val="100"/>
        <c:noMultiLvlLbl val="0"/>
      </c:catAx>
      <c:valAx>
        <c:axId val="644101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Frequency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4103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31-35</c:v>
                </c:pt>
                <c:pt idx="1">
                  <c:v>36-40</c:v>
                </c:pt>
                <c:pt idx="2">
                  <c:v>41-45</c:v>
                </c:pt>
                <c:pt idx="3">
                  <c:v>46-50</c:v>
                </c:pt>
                <c:pt idx="4">
                  <c:v>51-55</c:v>
                </c:pt>
                <c:pt idx="5">
                  <c:v>56-60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6</c:v>
                </c:pt>
                <c:pt idx="4">
                  <c:v>11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73-49F1-8C44-9E1A8056721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31-35</c:v>
                </c:pt>
                <c:pt idx="1">
                  <c:v>36-40</c:v>
                </c:pt>
                <c:pt idx="2">
                  <c:v>41-45</c:v>
                </c:pt>
                <c:pt idx="3">
                  <c:v>46-50</c:v>
                </c:pt>
                <c:pt idx="4">
                  <c:v>51-55</c:v>
                </c:pt>
                <c:pt idx="5">
                  <c:v>56-60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BA73-49F1-8C44-9E1A8056721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31-35</c:v>
                </c:pt>
                <c:pt idx="1">
                  <c:v>36-40</c:v>
                </c:pt>
                <c:pt idx="2">
                  <c:v>41-45</c:v>
                </c:pt>
                <c:pt idx="3">
                  <c:v>46-50</c:v>
                </c:pt>
                <c:pt idx="4">
                  <c:v>51-55</c:v>
                </c:pt>
                <c:pt idx="5">
                  <c:v>56-60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BA73-49F1-8C44-9E1A805672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0021016"/>
        <c:axId val="490021672"/>
      </c:barChart>
      <c:catAx>
        <c:axId val="490021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0021672"/>
        <c:crosses val="autoZero"/>
        <c:auto val="1"/>
        <c:lblAlgn val="ctr"/>
        <c:lblOffset val="100"/>
        <c:noMultiLvlLbl val="0"/>
      </c:catAx>
      <c:valAx>
        <c:axId val="490021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0021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Attachments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544457008143594"/>
          <c:y val="0.16154563198093042"/>
          <c:w val="0.89455542991856407"/>
          <c:h val="0.666440415725852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1-20</c:v>
                </c:pt>
                <c:pt idx="1">
                  <c:v>21-40</c:v>
                </c:pt>
                <c:pt idx="2">
                  <c:v>41-60</c:v>
                </c:pt>
                <c:pt idx="3">
                  <c:v>61-80</c:v>
                </c:pt>
                <c:pt idx="4">
                  <c:v>81-100</c:v>
                </c:pt>
                <c:pt idx="5">
                  <c:v>101-120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3</c:v>
                </c:pt>
                <c:pt idx="2">
                  <c:v>9</c:v>
                </c:pt>
                <c:pt idx="3">
                  <c:v>10</c:v>
                </c:pt>
                <c:pt idx="4">
                  <c:v>4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6B-499D-85F2-D278C5FF5EB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1-20</c:v>
                </c:pt>
                <c:pt idx="1">
                  <c:v>21-40</c:v>
                </c:pt>
                <c:pt idx="2">
                  <c:v>41-60</c:v>
                </c:pt>
                <c:pt idx="3">
                  <c:v>61-80</c:v>
                </c:pt>
                <c:pt idx="4">
                  <c:v>81-100</c:v>
                </c:pt>
                <c:pt idx="5">
                  <c:v>101-120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616B-499D-85F2-D278C5FF5EB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1-20</c:v>
                </c:pt>
                <c:pt idx="1">
                  <c:v>21-40</c:v>
                </c:pt>
                <c:pt idx="2">
                  <c:v>41-60</c:v>
                </c:pt>
                <c:pt idx="3">
                  <c:v>61-80</c:v>
                </c:pt>
                <c:pt idx="4">
                  <c:v>81-100</c:v>
                </c:pt>
                <c:pt idx="5">
                  <c:v>101-120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616B-499D-85F2-D278C5FF5E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2336200"/>
        <c:axId val="482337184"/>
      </c:barChart>
      <c:catAx>
        <c:axId val="482336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2337184"/>
        <c:crosses val="autoZero"/>
        <c:auto val="1"/>
        <c:lblAlgn val="ctr"/>
        <c:lblOffset val="100"/>
        <c:noMultiLvlLbl val="0"/>
      </c:catAx>
      <c:valAx>
        <c:axId val="482337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2336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4/27/2018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11.3 Shapes of distributions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2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Ex. 3 and 4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4126875"/>
          </a:xfrm>
        </p:spPr>
        <p:txBody>
          <a:bodyPr>
            <a:noAutofit/>
          </a:bodyPr>
          <a:lstStyle/>
          <a:p>
            <a:r>
              <a:rPr lang="en-US" sz="1500" dirty="0" smtClean="0"/>
              <a:t>The table shows the results of a survey that asked men and women how many pairs of shoes they own.</a:t>
            </a:r>
          </a:p>
          <a:p>
            <a:r>
              <a:rPr lang="en-US" sz="1500" dirty="0" smtClean="0"/>
              <a:t>A.  Make a double box and whisker plot and describe shape of distribution.</a:t>
            </a:r>
          </a:p>
          <a:p>
            <a:r>
              <a:rPr lang="en-US" sz="1500" dirty="0" smtClean="0"/>
              <a:t>B.  Compare the number of pairs of shoes</a:t>
            </a:r>
          </a:p>
          <a:p>
            <a:pPr lvl="1"/>
            <a:r>
              <a:rPr lang="en-US" sz="1500" dirty="0" smtClean="0"/>
              <a:t>Look at medians and means</a:t>
            </a:r>
          </a:p>
          <a:p>
            <a:pPr lvl="1"/>
            <a:r>
              <a:rPr lang="en-US" sz="1500" dirty="0" smtClean="0"/>
              <a:t>Similar or different</a:t>
            </a:r>
          </a:p>
          <a:p>
            <a:r>
              <a:rPr lang="en-US" sz="1500" dirty="0" smtClean="0"/>
              <a:t>C.  About how many of the women surveyed would you expect to own between 10 and 18 pairs of shoes?</a:t>
            </a:r>
          </a:p>
          <a:p>
            <a:pPr lvl="1"/>
            <a:r>
              <a:rPr lang="en-US" sz="1500" dirty="0" smtClean="0"/>
              <a:t>If symmetric shaped, then 68% of data lie within one standard deviation of the mean</a:t>
            </a:r>
          </a:p>
          <a:p>
            <a:pPr lvl="1"/>
            <a:r>
              <a:rPr lang="en-US" sz="1500" dirty="0" smtClean="0"/>
              <a:t>95% lie within two of standard deviation </a:t>
            </a:r>
            <a:endParaRPr lang="en-US" sz="15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52242" y="2010878"/>
            <a:ext cx="4971287" cy="399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5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Ex. 3 and 4 Continued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8444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A. men is skewed right and women is symmetric</a:t>
            </a:r>
          </a:p>
          <a:p>
            <a:r>
              <a:rPr lang="en-US" dirty="0" smtClean="0"/>
              <a:t>B. center and spread different with more variation with women</a:t>
            </a:r>
          </a:p>
          <a:p>
            <a:r>
              <a:rPr lang="en-US" dirty="0" smtClean="0"/>
              <a:t>C. 27</a:t>
            </a:r>
          </a:p>
          <a:p>
            <a:pPr lvl="1"/>
            <a:r>
              <a:rPr lang="en-US" dirty="0" smtClean="0"/>
              <a:t>.68 * 40 because within one deviation of the mean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79" y="1853754"/>
            <a:ext cx="9175625" cy="211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97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will learn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Describe shapes of data distribution</a:t>
            </a:r>
          </a:p>
          <a:p>
            <a:r>
              <a:rPr lang="en-US" sz="2400" dirty="0" smtClean="0"/>
              <a:t>Use shape to choose appropriate measures</a:t>
            </a:r>
          </a:p>
          <a:p>
            <a:r>
              <a:rPr lang="en-US" sz="2400" dirty="0" smtClean="0"/>
              <a:t>Compare data distributions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8922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Ex. 1 describing shape of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Use frequency table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symmetric</a:t>
            </a:r>
          </a:p>
          <a:p>
            <a:endParaRPr lang="en-US" dirty="0"/>
          </a:p>
        </p:txBody>
      </p:sp>
      <p:graphicFrame>
        <p:nvGraphicFramePr>
          <p:cNvPr id="32" name="Chart 31"/>
          <p:cNvGraphicFramePr/>
          <p:nvPr>
            <p:extLst>
              <p:ext uri="{D42A27DB-BD31-4B8C-83A1-F6EECF244321}">
                <p14:modId xmlns:p14="http://schemas.microsoft.com/office/powerpoint/2010/main" val="474301837"/>
              </p:ext>
            </p:extLst>
          </p:nvPr>
        </p:nvGraphicFramePr>
        <p:xfrm>
          <a:off x="4706942" y="1986767"/>
          <a:ext cx="6347912" cy="3787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58996"/>
              </p:ext>
            </p:extLst>
          </p:nvPr>
        </p:nvGraphicFramePr>
        <p:xfrm>
          <a:off x="1631165" y="2427924"/>
          <a:ext cx="3075776" cy="2501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888">
                  <a:extLst>
                    <a:ext uri="{9D8B030D-6E8A-4147-A177-3AD203B41FA5}">
                      <a16:colId xmlns:a16="http://schemas.microsoft.com/office/drawing/2014/main" val="1149228371"/>
                    </a:ext>
                  </a:extLst>
                </a:gridCol>
                <a:gridCol w="1537888">
                  <a:extLst>
                    <a:ext uri="{9D8B030D-6E8A-4147-A177-3AD203B41FA5}">
                      <a16:colId xmlns:a16="http://schemas.microsoft.com/office/drawing/2014/main" val="2573071078"/>
                    </a:ext>
                  </a:extLst>
                </a:gridCol>
              </a:tblGrid>
              <a:tr h="36794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Tickets</a:t>
                      </a:r>
                      <a:r>
                        <a:rPr lang="en-US" sz="1400" baseline="0" dirty="0" smtClean="0"/>
                        <a:t> Sold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Frequency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808857"/>
                  </a:ext>
                </a:extLst>
              </a:tr>
              <a:tr h="29489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1-8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184169"/>
                  </a:ext>
                </a:extLst>
              </a:tr>
              <a:tr h="29489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9-16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370584"/>
                  </a:ext>
                </a:extLst>
              </a:tr>
              <a:tr h="29489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17-24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180957"/>
                  </a:ext>
                </a:extLst>
              </a:tr>
              <a:tr h="29489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25-32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25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79159"/>
                  </a:ext>
                </a:extLst>
              </a:tr>
              <a:tr h="29489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33-40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38473"/>
                  </a:ext>
                </a:extLst>
              </a:tr>
              <a:tr h="29489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41-48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3461078"/>
                  </a:ext>
                </a:extLst>
              </a:tr>
              <a:tr h="29489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49-56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47620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650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a histogram and describe shape                                                                               of cans collected.  </a:t>
            </a:r>
          </a:p>
          <a:p>
            <a:r>
              <a:rPr lang="en-US" dirty="0" smtClean="0"/>
              <a:t>Skewed left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557794"/>
              </p:ext>
            </p:extLst>
          </p:nvPr>
        </p:nvGraphicFramePr>
        <p:xfrm>
          <a:off x="1856636" y="3311729"/>
          <a:ext cx="28281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4050">
                  <a:extLst>
                    <a:ext uri="{9D8B030D-6E8A-4147-A177-3AD203B41FA5}">
                      <a16:colId xmlns:a16="http://schemas.microsoft.com/office/drawing/2014/main" val="2177835540"/>
                    </a:ext>
                  </a:extLst>
                </a:gridCol>
                <a:gridCol w="1414050">
                  <a:extLst>
                    <a:ext uri="{9D8B030D-6E8A-4147-A177-3AD203B41FA5}">
                      <a16:colId xmlns:a16="http://schemas.microsoft.com/office/drawing/2014/main" val="1265879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Pounds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Frequency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312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8428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11-20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316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21-30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994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31-40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793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41-50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863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51-60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1848683"/>
                  </a:ext>
                </a:extLst>
              </a:tr>
            </a:tbl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595297739"/>
              </p:ext>
            </p:extLst>
          </p:nvPr>
        </p:nvGraphicFramePr>
        <p:xfrm>
          <a:off x="5089793" y="2115940"/>
          <a:ext cx="6235178" cy="4122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134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frequency table and histogram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Making histograms</a:t>
            </a:r>
          </a:p>
          <a:p>
            <a:r>
              <a:rPr lang="en-US" dirty="0" smtClean="0"/>
              <a:t>Steps</a:t>
            </a:r>
          </a:p>
          <a:p>
            <a:r>
              <a:rPr lang="en-US" dirty="0" smtClean="0"/>
              <a:t>1. make a frequency table</a:t>
            </a:r>
          </a:p>
          <a:p>
            <a:pPr lvl="1"/>
            <a:r>
              <a:rPr lang="en-US" dirty="0" smtClean="0"/>
              <a:t>Use given interval to see how many </a:t>
            </a:r>
            <a:endParaRPr lang="en-US" dirty="0"/>
          </a:p>
          <a:p>
            <a:pPr lvl="1"/>
            <a:r>
              <a:rPr lang="en-US" dirty="0" smtClean="0"/>
              <a:t>Use given amount of intervals</a:t>
            </a:r>
          </a:p>
          <a:p>
            <a:pPr lvl="1"/>
            <a:r>
              <a:rPr lang="en-US" dirty="0" smtClean="0"/>
              <a:t>Count how many of each one are in the interval</a:t>
            </a:r>
          </a:p>
          <a:p>
            <a:r>
              <a:rPr lang="en-US" dirty="0" smtClean="0"/>
              <a:t>2. plot on a histogram</a:t>
            </a:r>
          </a:p>
          <a:p>
            <a:pPr lvl="1"/>
            <a:r>
              <a:rPr lang="en-US" dirty="0" smtClean="0"/>
              <a:t>Frequency goes up left </a:t>
            </a:r>
          </a:p>
          <a:p>
            <a:pPr lvl="1"/>
            <a:r>
              <a:rPr lang="en-US" dirty="0" smtClean="0"/>
              <a:t>Interval goes across bottom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37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frequency Table and histogram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police officer measures the speeds of 30 motorists.  The results are shown in the table.  A. display the data in a frequency table and make a histogram.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92" y="2768251"/>
            <a:ext cx="2577173" cy="3901858"/>
          </a:xfrm>
          <a:prstGeom prst="rect">
            <a:avLst/>
          </a:prstGeom>
        </p:spPr>
      </p:pic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089058"/>
              </p:ext>
            </p:extLst>
          </p:nvPr>
        </p:nvGraphicFramePr>
        <p:xfrm>
          <a:off x="2833509" y="2911720"/>
          <a:ext cx="231468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7344">
                  <a:extLst>
                    <a:ext uri="{9D8B030D-6E8A-4147-A177-3AD203B41FA5}">
                      <a16:colId xmlns:a16="http://schemas.microsoft.com/office/drawing/2014/main" val="599806918"/>
                    </a:ext>
                  </a:extLst>
                </a:gridCol>
                <a:gridCol w="1157344">
                  <a:extLst>
                    <a:ext uri="{9D8B030D-6E8A-4147-A177-3AD203B41FA5}">
                      <a16:colId xmlns:a16="http://schemas.microsoft.com/office/drawing/2014/main" val="1009303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Speed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Frequency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99674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675551"/>
              </p:ext>
            </p:extLst>
          </p:nvPr>
        </p:nvGraphicFramePr>
        <p:xfrm>
          <a:off x="2833509" y="3282560"/>
          <a:ext cx="1157343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7343">
                  <a:extLst>
                    <a:ext uri="{9D8B030D-6E8A-4147-A177-3AD203B41FA5}">
                      <a16:colId xmlns:a16="http://schemas.microsoft.com/office/drawing/2014/main" val="1870312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31-35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324699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944443"/>
              </p:ext>
            </p:extLst>
          </p:nvPr>
        </p:nvGraphicFramePr>
        <p:xfrm>
          <a:off x="3990853" y="3282560"/>
          <a:ext cx="1157344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7344">
                  <a:extLst>
                    <a:ext uri="{9D8B030D-6E8A-4147-A177-3AD203B41FA5}">
                      <a16:colId xmlns:a16="http://schemas.microsoft.com/office/drawing/2014/main" val="16044424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07791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561725"/>
              </p:ext>
            </p:extLst>
          </p:nvPr>
        </p:nvGraphicFramePr>
        <p:xfrm>
          <a:off x="2833509" y="3653400"/>
          <a:ext cx="1157344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7344">
                  <a:extLst>
                    <a:ext uri="{9D8B030D-6E8A-4147-A177-3AD203B41FA5}">
                      <a16:colId xmlns:a16="http://schemas.microsoft.com/office/drawing/2014/main" val="14472558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36-40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936266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118414"/>
              </p:ext>
            </p:extLst>
          </p:nvPr>
        </p:nvGraphicFramePr>
        <p:xfrm>
          <a:off x="3990854" y="3653400"/>
          <a:ext cx="1157344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7344">
                  <a:extLst>
                    <a:ext uri="{9D8B030D-6E8A-4147-A177-3AD203B41FA5}">
                      <a16:colId xmlns:a16="http://schemas.microsoft.com/office/drawing/2014/main" val="19196234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131382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066817"/>
              </p:ext>
            </p:extLst>
          </p:nvPr>
        </p:nvGraphicFramePr>
        <p:xfrm>
          <a:off x="2833510" y="4024240"/>
          <a:ext cx="1157344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7344">
                  <a:extLst>
                    <a:ext uri="{9D8B030D-6E8A-4147-A177-3AD203B41FA5}">
                      <a16:colId xmlns:a16="http://schemas.microsoft.com/office/drawing/2014/main" val="18496944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41-45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403743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089933"/>
              </p:ext>
            </p:extLst>
          </p:nvPr>
        </p:nvGraphicFramePr>
        <p:xfrm>
          <a:off x="3990852" y="4024240"/>
          <a:ext cx="115734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7345">
                  <a:extLst>
                    <a:ext uri="{9D8B030D-6E8A-4147-A177-3AD203B41FA5}">
                      <a16:colId xmlns:a16="http://schemas.microsoft.com/office/drawing/2014/main" val="34720564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620333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367539"/>
              </p:ext>
            </p:extLst>
          </p:nvPr>
        </p:nvGraphicFramePr>
        <p:xfrm>
          <a:off x="2833509" y="4395080"/>
          <a:ext cx="115734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7342">
                  <a:extLst>
                    <a:ext uri="{9D8B030D-6E8A-4147-A177-3AD203B41FA5}">
                      <a16:colId xmlns:a16="http://schemas.microsoft.com/office/drawing/2014/main" val="254366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46-50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1839318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347263"/>
              </p:ext>
            </p:extLst>
          </p:nvPr>
        </p:nvGraphicFramePr>
        <p:xfrm>
          <a:off x="3990847" y="4395080"/>
          <a:ext cx="115734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7346">
                  <a:extLst>
                    <a:ext uri="{9D8B030D-6E8A-4147-A177-3AD203B41FA5}">
                      <a16:colId xmlns:a16="http://schemas.microsoft.com/office/drawing/2014/main" val="28316460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674435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743048"/>
              </p:ext>
            </p:extLst>
          </p:nvPr>
        </p:nvGraphicFramePr>
        <p:xfrm>
          <a:off x="2833509" y="4765920"/>
          <a:ext cx="1157334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7334">
                  <a:extLst>
                    <a:ext uri="{9D8B030D-6E8A-4147-A177-3AD203B41FA5}">
                      <a16:colId xmlns:a16="http://schemas.microsoft.com/office/drawing/2014/main" val="32184058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51-55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558364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358928"/>
              </p:ext>
            </p:extLst>
          </p:nvPr>
        </p:nvGraphicFramePr>
        <p:xfrm>
          <a:off x="3990843" y="4765920"/>
          <a:ext cx="115735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7350">
                  <a:extLst>
                    <a:ext uri="{9D8B030D-6E8A-4147-A177-3AD203B41FA5}">
                      <a16:colId xmlns:a16="http://schemas.microsoft.com/office/drawing/2014/main" val="25816039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1931321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759665"/>
              </p:ext>
            </p:extLst>
          </p:nvPr>
        </p:nvGraphicFramePr>
        <p:xfrm>
          <a:off x="2833509" y="5140361"/>
          <a:ext cx="1157334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7334">
                  <a:extLst>
                    <a:ext uri="{9D8B030D-6E8A-4147-A177-3AD203B41FA5}">
                      <a16:colId xmlns:a16="http://schemas.microsoft.com/office/drawing/2014/main" val="17244672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56-60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69828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269967"/>
              </p:ext>
            </p:extLst>
          </p:nvPr>
        </p:nvGraphicFramePr>
        <p:xfrm>
          <a:off x="3990844" y="5136760"/>
          <a:ext cx="1157334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7334">
                  <a:extLst>
                    <a:ext uri="{9D8B030D-6E8A-4147-A177-3AD203B41FA5}">
                      <a16:colId xmlns:a16="http://schemas.microsoft.com/office/drawing/2014/main" val="2191198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409826"/>
                  </a:ext>
                </a:extLst>
              </a:tr>
            </a:tbl>
          </a:graphicData>
        </a:graphic>
      </p:graphicFrame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3915337246"/>
              </p:ext>
            </p:extLst>
          </p:nvPr>
        </p:nvGraphicFramePr>
        <p:xfrm>
          <a:off x="5777282" y="2844890"/>
          <a:ext cx="5596351" cy="2855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360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Ex. 2 Choosing appropriate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96969"/>
          </a:xfrm>
        </p:spPr>
        <p:txBody>
          <a:bodyPr>
            <a:normAutofit/>
          </a:bodyPr>
          <a:lstStyle/>
          <a:p>
            <a:r>
              <a:rPr lang="en-US" dirty="0" smtClean="0"/>
              <a:t>When distribution is symmetric:</a:t>
            </a:r>
          </a:p>
          <a:p>
            <a:pPr lvl="1"/>
            <a:r>
              <a:rPr lang="en-US" sz="2000" dirty="0" smtClean="0"/>
              <a:t>Use mean to describe center, and standard deviation to describe variation</a:t>
            </a:r>
          </a:p>
          <a:p>
            <a:r>
              <a:rPr lang="en-US" dirty="0" smtClean="0"/>
              <a:t>When distribution is skewed:</a:t>
            </a:r>
          </a:p>
          <a:p>
            <a:pPr lvl="1"/>
            <a:r>
              <a:rPr lang="en-US" sz="2000" dirty="0" smtClean="0"/>
              <a:t>Use median to describe center, and five number summary for variation</a:t>
            </a:r>
          </a:p>
          <a:p>
            <a:pPr lvl="2"/>
            <a:r>
              <a:rPr lang="en-US" sz="2000" dirty="0" smtClean="0"/>
              <a:t>Five number summary is least, Q1, median, Q3, and high</a:t>
            </a:r>
          </a:p>
          <a:p>
            <a:r>
              <a:rPr lang="en-US" dirty="0" smtClean="0"/>
              <a:t>Using speed model, which measures of center and variation best represent the data and how would you interpret the data?</a:t>
            </a:r>
          </a:p>
          <a:p>
            <a:pPr lvl="1"/>
            <a:r>
              <a:rPr lang="en-US" sz="2000" dirty="0" smtClean="0"/>
              <a:t>Median and five number summary</a:t>
            </a:r>
          </a:p>
          <a:p>
            <a:pPr lvl="1"/>
            <a:r>
              <a:rPr lang="en-US" sz="2000" dirty="0" smtClean="0"/>
              <a:t>Most people go over 45 miles per hour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9392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record the number of email attachments sent by 30 employees of a company in 1 week.  Your results are shown in the table.  (a) Display that data in a frequency table and histogram using six intervals beginning with 1-20.  (b) Which measures of center and variation best represent the data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72" y="3507288"/>
            <a:ext cx="3746065" cy="3119122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227049"/>
              </p:ext>
            </p:extLst>
          </p:nvPr>
        </p:nvGraphicFramePr>
        <p:xfrm>
          <a:off x="4011112" y="3555618"/>
          <a:ext cx="285315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26576">
                  <a:extLst>
                    <a:ext uri="{9D8B030D-6E8A-4147-A177-3AD203B41FA5}">
                      <a16:colId xmlns:a16="http://schemas.microsoft.com/office/drawing/2014/main" val="1217131846"/>
                    </a:ext>
                  </a:extLst>
                </a:gridCol>
                <a:gridCol w="1426576">
                  <a:extLst>
                    <a:ext uri="{9D8B030D-6E8A-4147-A177-3AD203B41FA5}">
                      <a16:colId xmlns:a16="http://schemas.microsoft.com/office/drawing/2014/main" val="10891108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Attachments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Frequency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26321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527797"/>
              </p:ext>
            </p:extLst>
          </p:nvPr>
        </p:nvGraphicFramePr>
        <p:xfrm>
          <a:off x="4011112" y="3926458"/>
          <a:ext cx="141265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2658">
                  <a:extLst>
                    <a:ext uri="{9D8B030D-6E8A-4147-A177-3AD203B41FA5}">
                      <a16:colId xmlns:a16="http://schemas.microsoft.com/office/drawing/2014/main" val="25792553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1-20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613369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25483"/>
              </p:ext>
            </p:extLst>
          </p:nvPr>
        </p:nvGraphicFramePr>
        <p:xfrm>
          <a:off x="5423771" y="3926458"/>
          <a:ext cx="1440494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0494">
                  <a:extLst>
                    <a:ext uri="{9D8B030D-6E8A-4147-A177-3AD203B41FA5}">
                      <a16:colId xmlns:a16="http://schemas.microsoft.com/office/drawing/2014/main" val="29053330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445582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328357"/>
              </p:ext>
            </p:extLst>
          </p:nvPr>
        </p:nvGraphicFramePr>
        <p:xfrm>
          <a:off x="4011113" y="4297298"/>
          <a:ext cx="141265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2658">
                  <a:extLst>
                    <a:ext uri="{9D8B030D-6E8A-4147-A177-3AD203B41FA5}">
                      <a16:colId xmlns:a16="http://schemas.microsoft.com/office/drawing/2014/main" val="20992281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21-40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7728318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963128"/>
              </p:ext>
            </p:extLst>
          </p:nvPr>
        </p:nvGraphicFramePr>
        <p:xfrm>
          <a:off x="5423770" y="4297298"/>
          <a:ext cx="1440494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0494">
                  <a:extLst>
                    <a:ext uri="{9D8B030D-6E8A-4147-A177-3AD203B41FA5}">
                      <a16:colId xmlns:a16="http://schemas.microsoft.com/office/drawing/2014/main" val="2976628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777088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541625"/>
              </p:ext>
            </p:extLst>
          </p:nvPr>
        </p:nvGraphicFramePr>
        <p:xfrm>
          <a:off x="4011112" y="4668138"/>
          <a:ext cx="1412657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2657">
                  <a:extLst>
                    <a:ext uri="{9D8B030D-6E8A-4147-A177-3AD203B41FA5}">
                      <a16:colId xmlns:a16="http://schemas.microsoft.com/office/drawing/2014/main" val="36890618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41-60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900792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264024"/>
              </p:ext>
            </p:extLst>
          </p:nvPr>
        </p:nvGraphicFramePr>
        <p:xfrm>
          <a:off x="5423769" y="4668138"/>
          <a:ext cx="144049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0495">
                  <a:extLst>
                    <a:ext uri="{9D8B030D-6E8A-4147-A177-3AD203B41FA5}">
                      <a16:colId xmlns:a16="http://schemas.microsoft.com/office/drawing/2014/main" val="11864223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368229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033781"/>
              </p:ext>
            </p:extLst>
          </p:nvPr>
        </p:nvGraphicFramePr>
        <p:xfrm>
          <a:off x="4011112" y="5038978"/>
          <a:ext cx="141265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2656">
                  <a:extLst>
                    <a:ext uri="{9D8B030D-6E8A-4147-A177-3AD203B41FA5}">
                      <a16:colId xmlns:a16="http://schemas.microsoft.com/office/drawing/2014/main" val="16148633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61-80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223459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898877"/>
              </p:ext>
            </p:extLst>
          </p:nvPr>
        </p:nvGraphicFramePr>
        <p:xfrm>
          <a:off x="5423768" y="5038978"/>
          <a:ext cx="144049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0496">
                  <a:extLst>
                    <a:ext uri="{9D8B030D-6E8A-4147-A177-3AD203B41FA5}">
                      <a16:colId xmlns:a16="http://schemas.microsoft.com/office/drawing/2014/main" val="30630940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172572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814392"/>
              </p:ext>
            </p:extLst>
          </p:nvPr>
        </p:nvGraphicFramePr>
        <p:xfrm>
          <a:off x="4011112" y="5409818"/>
          <a:ext cx="141265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2655">
                  <a:extLst>
                    <a:ext uri="{9D8B030D-6E8A-4147-A177-3AD203B41FA5}">
                      <a16:colId xmlns:a16="http://schemas.microsoft.com/office/drawing/2014/main" val="26226240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81-100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01265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240822"/>
              </p:ext>
            </p:extLst>
          </p:nvPr>
        </p:nvGraphicFramePr>
        <p:xfrm>
          <a:off x="5423767" y="5409818"/>
          <a:ext cx="1440497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0497">
                  <a:extLst>
                    <a:ext uri="{9D8B030D-6E8A-4147-A177-3AD203B41FA5}">
                      <a16:colId xmlns:a16="http://schemas.microsoft.com/office/drawing/2014/main" val="37578501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91266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562407"/>
              </p:ext>
            </p:extLst>
          </p:nvPr>
        </p:nvGraphicFramePr>
        <p:xfrm>
          <a:off x="4011112" y="5780658"/>
          <a:ext cx="1412654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2654">
                  <a:extLst>
                    <a:ext uri="{9D8B030D-6E8A-4147-A177-3AD203B41FA5}">
                      <a16:colId xmlns:a16="http://schemas.microsoft.com/office/drawing/2014/main" val="11084345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101-120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415625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583713"/>
              </p:ext>
            </p:extLst>
          </p:nvPr>
        </p:nvGraphicFramePr>
        <p:xfrm>
          <a:off x="5423767" y="5780658"/>
          <a:ext cx="144049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0498">
                  <a:extLst>
                    <a:ext uri="{9D8B030D-6E8A-4147-A177-3AD203B41FA5}">
                      <a16:colId xmlns:a16="http://schemas.microsoft.com/office/drawing/2014/main" val="5244813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613488"/>
                  </a:ext>
                </a:extLst>
              </a:tr>
            </a:tbl>
          </a:graphicData>
        </a:graphic>
      </p:graphicFrame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1206274579"/>
              </p:ext>
            </p:extLst>
          </p:nvPr>
        </p:nvGraphicFramePr>
        <p:xfrm>
          <a:off x="7187150" y="3229942"/>
          <a:ext cx="4334608" cy="3127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5278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 3 and 4 Comparing Data distributions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1864194"/>
            <a:ext cx="4645152" cy="4874809"/>
          </a:xfrm>
        </p:spPr>
        <p:txBody>
          <a:bodyPr>
            <a:no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double histogram shows the distributions of emoticon messages sent by a group of female students and a group of male students during one week.  Compare the distributions using their shapes and appropriate measures of center and variation.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Basically what is shape and measures of each one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Females:</a:t>
            </a:r>
          </a:p>
          <a:p>
            <a:pPr lvl="1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Symmetric, so use mean and standard deviation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Males:</a:t>
            </a:r>
          </a:p>
          <a:p>
            <a:pPr lvl="1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Skewed right, so use median and five number summary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97675" y="1334541"/>
            <a:ext cx="4657177" cy="495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4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387</TotalTime>
  <Words>579</Words>
  <Application>Microsoft Office PowerPoint</Application>
  <PresentationFormat>Widescreen</PresentationFormat>
  <Paragraphs>130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Gill Sans MT</vt:lpstr>
      <vt:lpstr>Times New Roman</vt:lpstr>
      <vt:lpstr>Gallery</vt:lpstr>
      <vt:lpstr>11.3 Shapes of distributions</vt:lpstr>
      <vt:lpstr>What we will learn </vt:lpstr>
      <vt:lpstr>Ex. 1 describing shape of distribution</vt:lpstr>
      <vt:lpstr>Your Practice</vt:lpstr>
      <vt:lpstr>Making frequency table and histogram</vt:lpstr>
      <vt:lpstr>Make frequency Table and histogram</vt:lpstr>
      <vt:lpstr>Ex. 2 Choosing appropriate measures</vt:lpstr>
      <vt:lpstr>Your Practice</vt:lpstr>
      <vt:lpstr>Ex 3 and 4 Comparing Data distributions</vt:lpstr>
      <vt:lpstr>Ex. 3 and 4 Cont.</vt:lpstr>
      <vt:lpstr>Ex. 3 and 4 Continued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11.3 Shapes of distributions</dc:title>
  <dc:creator>Andy Riggs</dc:creator>
  <cp:lastModifiedBy>Andy Riggs</cp:lastModifiedBy>
  <cp:revision>27</cp:revision>
  <dcterms:created xsi:type="dcterms:W3CDTF">2018-04-16T13:16:27Z</dcterms:created>
  <dcterms:modified xsi:type="dcterms:W3CDTF">2018-04-27T17:04:56Z</dcterms:modified>
</cp:coreProperties>
</file>