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3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4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15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19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1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0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5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4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6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4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3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0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B93C6B-390F-420A-9448-0EDEA92FC8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57A2DF-B63D-400D-A510-44878E3F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3.2 Linear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linear functions using graphs, tables, and equations</a:t>
            </a:r>
          </a:p>
          <a:p>
            <a:r>
              <a:rPr lang="en-US" dirty="0" smtClean="0"/>
              <a:t>Graphing using discrete or continuous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Linear equation in two variables:</a:t>
            </a:r>
            <a:r>
              <a:rPr lang="en-US" dirty="0" smtClean="0"/>
              <a:t>  equation using two variables like y = mx+ b</a:t>
            </a:r>
          </a:p>
          <a:p>
            <a:r>
              <a:rPr lang="en-US" u="sng" dirty="0" smtClean="0"/>
              <a:t>Linear function:</a:t>
            </a:r>
            <a:r>
              <a:rPr lang="en-US" dirty="0" smtClean="0"/>
              <a:t> function whose graph is a </a:t>
            </a:r>
            <a:r>
              <a:rPr lang="en-US" dirty="0" err="1" smtClean="0"/>
              <a:t>nonvertical</a:t>
            </a:r>
            <a:r>
              <a:rPr lang="en-US" dirty="0" smtClean="0"/>
              <a:t> line with a constant rate of change</a:t>
            </a:r>
          </a:p>
          <a:p>
            <a:r>
              <a:rPr lang="en-US" u="sng" dirty="0" smtClean="0"/>
              <a:t>Nonlinear function:</a:t>
            </a:r>
            <a:r>
              <a:rPr lang="en-US" dirty="0" smtClean="0"/>
              <a:t> does not have a constant rate of change</a:t>
            </a:r>
          </a:p>
          <a:p>
            <a:r>
              <a:rPr lang="en-US" u="sng" dirty="0" smtClean="0"/>
              <a:t>Discrete </a:t>
            </a:r>
            <a:r>
              <a:rPr lang="en-US" u="sng" dirty="0" smtClean="0"/>
              <a:t>domain:</a:t>
            </a:r>
            <a:r>
              <a:rPr lang="en-US" dirty="0" smtClean="0"/>
              <a:t> set of input values that consists of only certain numbers in an interval</a:t>
            </a:r>
          </a:p>
          <a:p>
            <a:r>
              <a:rPr lang="en-US" u="sng" dirty="0" smtClean="0"/>
              <a:t>Continuous domain:</a:t>
            </a:r>
            <a:r>
              <a:rPr lang="en-US" dirty="0" smtClean="0"/>
              <a:t> set of input values that consists of all numbers in an interval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756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Is It Linear or Nonlinear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Nonlinear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749040" y="4089862"/>
            <a:ext cx="1845425" cy="1662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63440" y="3333404"/>
            <a:ext cx="24938" cy="1554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7380" y="3737155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- axis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05498" y="303443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- axis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505498" y="3507971"/>
            <a:ext cx="989215" cy="103909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400553" y="3507971"/>
            <a:ext cx="0" cy="164592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720051" y="4347556"/>
            <a:ext cx="140485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8952807" y="3724102"/>
            <a:ext cx="806335" cy="640084"/>
          </a:xfrm>
          <a:custGeom>
            <a:avLst/>
            <a:gdLst>
              <a:gd name="connsiteX0" fmla="*/ 0 w 806335"/>
              <a:gd name="connsiteY0" fmla="*/ 8313 h 640084"/>
              <a:gd name="connsiteX1" fmla="*/ 448888 w 806335"/>
              <a:gd name="connsiteY1" fmla="*/ 640080 h 640084"/>
              <a:gd name="connsiteX2" fmla="*/ 806335 w 806335"/>
              <a:gd name="connsiteY2" fmla="*/ 0 h 640084"/>
              <a:gd name="connsiteX3" fmla="*/ 806335 w 806335"/>
              <a:gd name="connsiteY3" fmla="*/ 0 h 64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335" h="640084">
                <a:moveTo>
                  <a:pt x="0" y="8313"/>
                </a:moveTo>
                <a:cubicBezTo>
                  <a:pt x="157249" y="324889"/>
                  <a:pt x="314499" y="641466"/>
                  <a:pt x="448888" y="640080"/>
                </a:cubicBezTo>
                <a:cubicBezTo>
                  <a:pt x="583277" y="638695"/>
                  <a:pt x="806335" y="0"/>
                  <a:pt x="806335" y="0"/>
                </a:cubicBezTo>
                <a:lnTo>
                  <a:pt x="80633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Is It Linear or Nonlinear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See how numbers go up or down starting with the first</a:t>
            </a:r>
          </a:p>
          <a:p>
            <a:pPr lvl="1"/>
            <a:r>
              <a:rPr lang="en-US" dirty="0" smtClean="0"/>
              <a:t>if by same amount on top and same amount on bottom, then linear</a:t>
            </a:r>
          </a:p>
          <a:p>
            <a:r>
              <a:rPr lang="en-US" dirty="0" smtClean="0"/>
              <a:t>Linear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nonlinear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71593"/>
              </p:ext>
            </p:extLst>
          </p:nvPr>
        </p:nvGraphicFramePr>
        <p:xfrm>
          <a:off x="2381135" y="3275214"/>
          <a:ext cx="364559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118">
                  <a:extLst>
                    <a:ext uri="{9D8B030D-6E8A-4147-A177-3AD203B41FA5}">
                      <a16:colId xmlns:a16="http://schemas.microsoft.com/office/drawing/2014/main" val="3398121330"/>
                    </a:ext>
                  </a:extLst>
                </a:gridCol>
                <a:gridCol w="729118">
                  <a:extLst>
                    <a:ext uri="{9D8B030D-6E8A-4147-A177-3AD203B41FA5}">
                      <a16:colId xmlns:a16="http://schemas.microsoft.com/office/drawing/2014/main" val="73903848"/>
                    </a:ext>
                  </a:extLst>
                </a:gridCol>
                <a:gridCol w="729118">
                  <a:extLst>
                    <a:ext uri="{9D8B030D-6E8A-4147-A177-3AD203B41FA5}">
                      <a16:colId xmlns:a16="http://schemas.microsoft.com/office/drawing/2014/main" val="3341988212"/>
                    </a:ext>
                  </a:extLst>
                </a:gridCol>
                <a:gridCol w="729118">
                  <a:extLst>
                    <a:ext uri="{9D8B030D-6E8A-4147-A177-3AD203B41FA5}">
                      <a16:colId xmlns:a16="http://schemas.microsoft.com/office/drawing/2014/main" val="1502631875"/>
                    </a:ext>
                  </a:extLst>
                </a:gridCol>
                <a:gridCol w="729118">
                  <a:extLst>
                    <a:ext uri="{9D8B030D-6E8A-4147-A177-3AD203B41FA5}">
                      <a16:colId xmlns:a16="http://schemas.microsoft.com/office/drawing/2014/main" val="1283331707"/>
                    </a:ext>
                  </a:extLst>
                </a:gridCol>
              </a:tblGrid>
              <a:tr h="2826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052886"/>
                  </a:ext>
                </a:extLst>
              </a:tr>
              <a:tr h="2826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80277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62001" y="290588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72495" y="290588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46609" y="290588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3788" y="400673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03930" y="400673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66913" y="398278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565580"/>
              </p:ext>
            </p:extLst>
          </p:nvPr>
        </p:nvGraphicFramePr>
        <p:xfrm>
          <a:off x="7479310" y="3251261"/>
          <a:ext cx="315237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74">
                  <a:extLst>
                    <a:ext uri="{9D8B030D-6E8A-4147-A177-3AD203B41FA5}">
                      <a16:colId xmlns:a16="http://schemas.microsoft.com/office/drawing/2014/main" val="4265172376"/>
                    </a:ext>
                  </a:extLst>
                </a:gridCol>
                <a:gridCol w="630474">
                  <a:extLst>
                    <a:ext uri="{9D8B030D-6E8A-4147-A177-3AD203B41FA5}">
                      <a16:colId xmlns:a16="http://schemas.microsoft.com/office/drawing/2014/main" val="248235818"/>
                    </a:ext>
                  </a:extLst>
                </a:gridCol>
                <a:gridCol w="630474">
                  <a:extLst>
                    <a:ext uri="{9D8B030D-6E8A-4147-A177-3AD203B41FA5}">
                      <a16:colId xmlns:a16="http://schemas.microsoft.com/office/drawing/2014/main" val="2400112243"/>
                    </a:ext>
                  </a:extLst>
                </a:gridCol>
                <a:gridCol w="630474">
                  <a:extLst>
                    <a:ext uri="{9D8B030D-6E8A-4147-A177-3AD203B41FA5}">
                      <a16:colId xmlns:a16="http://schemas.microsoft.com/office/drawing/2014/main" val="2590128139"/>
                    </a:ext>
                  </a:extLst>
                </a:gridCol>
                <a:gridCol w="630474">
                  <a:extLst>
                    <a:ext uri="{9D8B030D-6E8A-4147-A177-3AD203B41FA5}">
                      <a16:colId xmlns:a16="http://schemas.microsoft.com/office/drawing/2014/main" val="1531044901"/>
                    </a:ext>
                  </a:extLst>
                </a:gridCol>
              </a:tblGrid>
              <a:tr h="290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340650"/>
                  </a:ext>
                </a:extLst>
              </a:tr>
              <a:tr h="2900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39669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445731" y="298020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055495" y="298020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665259" y="297327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11166" y="387916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93672" y="3884305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665259" y="387916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0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73287" y="2586695"/>
            <a:ext cx="10018713" cy="312420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nonlinear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65286"/>
              </p:ext>
            </p:extLst>
          </p:nvPr>
        </p:nvGraphicFramePr>
        <p:xfrm>
          <a:off x="3183773" y="3497579"/>
          <a:ext cx="57958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64">
                  <a:extLst>
                    <a:ext uri="{9D8B030D-6E8A-4147-A177-3AD203B41FA5}">
                      <a16:colId xmlns:a16="http://schemas.microsoft.com/office/drawing/2014/main" val="1845276869"/>
                    </a:ext>
                  </a:extLst>
                </a:gridCol>
                <a:gridCol w="1159164">
                  <a:extLst>
                    <a:ext uri="{9D8B030D-6E8A-4147-A177-3AD203B41FA5}">
                      <a16:colId xmlns:a16="http://schemas.microsoft.com/office/drawing/2014/main" val="2272648533"/>
                    </a:ext>
                  </a:extLst>
                </a:gridCol>
                <a:gridCol w="1159164">
                  <a:extLst>
                    <a:ext uri="{9D8B030D-6E8A-4147-A177-3AD203B41FA5}">
                      <a16:colId xmlns:a16="http://schemas.microsoft.com/office/drawing/2014/main" val="3568436821"/>
                    </a:ext>
                  </a:extLst>
                </a:gridCol>
                <a:gridCol w="1159164">
                  <a:extLst>
                    <a:ext uri="{9D8B030D-6E8A-4147-A177-3AD203B41FA5}">
                      <a16:colId xmlns:a16="http://schemas.microsoft.com/office/drawing/2014/main" val="4002387245"/>
                    </a:ext>
                  </a:extLst>
                </a:gridCol>
                <a:gridCol w="1159164">
                  <a:extLst>
                    <a:ext uri="{9D8B030D-6E8A-4147-A177-3AD203B41FA5}">
                      <a16:colId xmlns:a16="http://schemas.microsoft.com/office/drawing/2014/main" val="4070783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24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0797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54138" y="3198613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26233" y="319861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9171" y="319861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5626" y="414879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39859" y="418894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70984" y="4158733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4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4 and 5 Discrete or Continuous Domains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=15.95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represents the cost of buying concert tickets.  You can buy a maximum of 4 tickets.  Is the domain discrete or continuous?  What is the domain?  Graph using the domain.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dirty="0" smtClean="0"/>
                  <a:t>Discrete or Continuous?</a:t>
                </a:r>
              </a:p>
              <a:p>
                <a:pPr lvl="1"/>
                <a:r>
                  <a:rPr lang="en-US" sz="1800" dirty="0" smtClean="0"/>
                  <a:t>Discrete</a:t>
                </a:r>
              </a:p>
              <a:p>
                <a:pPr lvl="2"/>
                <a:r>
                  <a:rPr lang="en-US" sz="1800" dirty="0" smtClean="0"/>
                  <a:t>Cannot buy half a ticket</a:t>
                </a:r>
              </a:p>
              <a:p>
                <a:r>
                  <a:rPr lang="en-US" dirty="0" smtClean="0"/>
                  <a:t>Domain?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en-US" sz="1800" dirty="0" smtClean="0"/>
              </a:p>
              <a:p>
                <a:pPr lvl="2"/>
                <a:r>
                  <a:rPr lang="en-US" sz="1800" dirty="0" smtClean="0"/>
                  <a:t>Cannot buy more than 4</a:t>
                </a:r>
              </a:p>
              <a:p>
                <a:r>
                  <a:rPr lang="en-US" dirty="0" smtClean="0"/>
                  <a:t>Graph</a:t>
                </a:r>
              </a:p>
              <a:p>
                <a:pPr lvl="1"/>
                <a:r>
                  <a:rPr lang="en-US" sz="1800" dirty="0" smtClean="0"/>
                  <a:t>Do not connect dots because discrete</a:t>
                </a:r>
                <a:endParaRPr lang="en-US" sz="1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993" t="-5664" b="-6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5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237</TotalTime>
  <Words>295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Corbel</vt:lpstr>
      <vt:lpstr>Parallax</vt:lpstr>
      <vt:lpstr>3.2 Linear Functions</vt:lpstr>
      <vt:lpstr>What We Will Learn</vt:lpstr>
      <vt:lpstr>Needed Vocab</vt:lpstr>
      <vt:lpstr>Ex. 1 Is It Linear or Nonlinear</vt:lpstr>
      <vt:lpstr>Ex. 2 Is It Linear or Nonlinear</vt:lpstr>
      <vt:lpstr>Your Practice</vt:lpstr>
      <vt:lpstr>Exs. 4 and 5 Discrete or Continuous Domains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Linear Functions</dc:title>
  <dc:creator>Andy Riggs</dc:creator>
  <cp:lastModifiedBy>Andy Riggs</cp:lastModifiedBy>
  <cp:revision>9</cp:revision>
  <dcterms:created xsi:type="dcterms:W3CDTF">2017-09-21T13:34:44Z</dcterms:created>
  <dcterms:modified xsi:type="dcterms:W3CDTF">2019-10-14T12:33:55Z</dcterms:modified>
</cp:coreProperties>
</file>