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B202C-7EBD-49A9-A1AA-09829637345F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F3C5461-11F9-443F-ABD8-C0848C90596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B202C-7EBD-49A9-A1AA-09829637345F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C5461-11F9-443F-ABD8-C0848C9059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B202C-7EBD-49A9-A1AA-09829637345F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C5461-11F9-443F-ABD8-C0848C9059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B202C-7EBD-49A9-A1AA-09829637345F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C5461-11F9-443F-ABD8-C0848C90596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B202C-7EBD-49A9-A1AA-09829637345F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F3C5461-11F9-443F-ABD8-C0848C90596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B202C-7EBD-49A9-A1AA-09829637345F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C5461-11F9-443F-ABD8-C0848C90596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B202C-7EBD-49A9-A1AA-09829637345F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C5461-11F9-443F-ABD8-C0848C90596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B202C-7EBD-49A9-A1AA-09829637345F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C5461-11F9-443F-ABD8-C0848C9059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B202C-7EBD-49A9-A1AA-09829637345F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C5461-11F9-443F-ABD8-C0848C9059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B202C-7EBD-49A9-A1AA-09829637345F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C5461-11F9-443F-ABD8-C0848C90596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B202C-7EBD-49A9-A1AA-09829637345F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F3C5461-11F9-443F-ABD8-C0848C90596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BAB202C-7EBD-49A9-A1AA-09829637345F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F3C5461-11F9-443F-ABD8-C0848C90596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5.2 Solve by Substitution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68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There are a total of 64 students in a drama club and a yearbook club.  The drama club has 10 more students than the yearbook club.  Write system of equations.  How many students in each club?</a:t>
            </a:r>
          </a:p>
          <a:p>
            <a:r>
              <a:rPr lang="en-US" sz="2800" dirty="0" smtClean="0"/>
              <a:t>Drama = x</a:t>
            </a:r>
          </a:p>
          <a:p>
            <a:r>
              <a:rPr lang="en-US" sz="2800" dirty="0" smtClean="0"/>
              <a:t>Yearbook = y</a:t>
            </a:r>
            <a:endParaRPr lang="en-US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quarter" idx="2"/>
              </p:nvPr>
            </p:nvSpPr>
            <p:spPr/>
            <p:txBody>
              <a:bodyPr>
                <a:noAutofit/>
              </a:bodyPr>
              <a:lstStyle/>
              <a:p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𝑥</m:t>
                    </m:r>
                    <m:r>
                      <a:rPr lang="en-US" sz="1800" b="0" i="1" smtClean="0">
                        <a:latin typeface="Cambria Math"/>
                      </a:rPr>
                      <m:t>+</m:t>
                    </m:r>
                    <m:r>
                      <a:rPr lang="en-US" sz="1800" b="0" i="1" smtClean="0">
                        <a:latin typeface="Cambria Math"/>
                      </a:rPr>
                      <m:t>𝑦</m:t>
                    </m:r>
                    <m:r>
                      <a:rPr lang="en-US" sz="1800" b="0" i="1" smtClean="0">
                        <a:latin typeface="Cambria Math"/>
                      </a:rPr>
                      <m:t>=64</m:t>
                    </m:r>
                  </m:oMath>
                </a14:m>
                <a:endParaRPr lang="en-US" sz="1800" b="0" dirty="0" smtClean="0"/>
              </a:p>
              <a:p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𝑥</m:t>
                    </m:r>
                    <m:r>
                      <a:rPr lang="en-US" sz="1800" b="0" i="1" smtClean="0">
                        <a:latin typeface="Cambria Math"/>
                      </a:rPr>
                      <m:t>=</m:t>
                    </m:r>
                    <m:r>
                      <a:rPr lang="en-US" sz="1800" b="0" i="1" smtClean="0">
                        <a:latin typeface="Cambria Math"/>
                      </a:rPr>
                      <m:t>𝑦</m:t>
                    </m:r>
                    <m:r>
                      <a:rPr lang="en-US" sz="1800" b="0" i="1" smtClean="0">
                        <a:latin typeface="Cambria Math"/>
                      </a:rPr>
                      <m:t>+10</m:t>
                    </m:r>
                  </m:oMath>
                </a14:m>
                <a:endParaRPr lang="en-US" sz="1800" b="0" dirty="0" smtClean="0"/>
              </a:p>
              <a:p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𝑦</m:t>
                    </m:r>
                    <m:r>
                      <a:rPr lang="en-US" sz="1800" b="0" i="1" smtClean="0">
                        <a:latin typeface="Cambria Math"/>
                      </a:rPr>
                      <m:t>+10+</m:t>
                    </m:r>
                    <m:r>
                      <a:rPr lang="en-US" sz="1800" b="0" i="1" smtClean="0">
                        <a:latin typeface="Cambria Math"/>
                      </a:rPr>
                      <m:t>𝑦</m:t>
                    </m:r>
                    <m:r>
                      <a:rPr lang="en-US" sz="1800" b="0" i="1" smtClean="0">
                        <a:latin typeface="Cambria Math"/>
                      </a:rPr>
                      <m:t>=64</m:t>
                    </m:r>
                  </m:oMath>
                </a14:m>
                <a:endParaRPr lang="en-US" sz="1800" b="0" dirty="0" smtClean="0"/>
              </a:p>
              <a:p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2</m:t>
                    </m:r>
                    <m:r>
                      <a:rPr lang="en-US" sz="1800" b="0" i="1" smtClean="0">
                        <a:latin typeface="Cambria Math"/>
                      </a:rPr>
                      <m:t>𝑦</m:t>
                    </m:r>
                    <m:r>
                      <a:rPr lang="en-US" sz="1800" b="0" i="1" smtClean="0">
                        <a:latin typeface="Cambria Math"/>
                      </a:rPr>
                      <m:t>+10=64</m:t>
                    </m:r>
                  </m:oMath>
                </a14:m>
                <a:endParaRPr lang="en-US" sz="1800" b="0" dirty="0" smtClean="0"/>
              </a:p>
              <a:p>
                <a14:m>
                  <m:oMath xmlns:m="http://schemas.openxmlformats.org/officeDocument/2006/math">
                    <m:r>
                      <a:rPr lang="en-US" sz="1800" b="0" i="1" u="sng" smtClean="0">
                        <a:latin typeface="Cambria Math"/>
                      </a:rPr>
                      <m:t>       −10 −10</m:t>
                    </m:r>
                  </m:oMath>
                </a14:m>
                <a:endParaRPr lang="en-US" sz="1800" b="0" u="sng" dirty="0" smtClean="0"/>
              </a:p>
              <a:p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2</m:t>
                    </m:r>
                    <m:r>
                      <a:rPr lang="en-US" sz="1800" b="0" i="1" smtClean="0">
                        <a:latin typeface="Cambria Math"/>
                      </a:rPr>
                      <m:t>𝑦</m:t>
                    </m:r>
                    <m:r>
                      <a:rPr lang="en-US" sz="1800" b="0" i="1" smtClean="0">
                        <a:latin typeface="Cambria Math"/>
                      </a:rPr>
                      <m:t>=54</m:t>
                    </m:r>
                  </m:oMath>
                </a14:m>
                <a:endParaRPr lang="en-US" sz="1800" b="0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/>
                          </a:rPr>
                          <m:t>2</m:t>
                        </m:r>
                        <m:r>
                          <a:rPr lang="en-US" sz="1800" b="0" i="1" smtClean="0">
                            <a:latin typeface="Cambria Math"/>
                          </a:rPr>
                          <m:t>𝑦</m:t>
                        </m:r>
                      </m:num>
                      <m:den>
                        <m:r>
                          <a:rPr lang="en-US" sz="1800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18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/>
                          </a:rPr>
                          <m:t>54</m:t>
                        </m:r>
                      </m:num>
                      <m:den>
                        <m:r>
                          <a:rPr lang="en-US" sz="18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sz="1800" dirty="0" smtClean="0"/>
              </a:p>
              <a:p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𝑦</m:t>
                    </m:r>
                    <m:r>
                      <a:rPr lang="en-US" sz="1800" b="0" i="1" smtClean="0">
                        <a:latin typeface="Cambria Math"/>
                      </a:rPr>
                      <m:t>=27</m:t>
                    </m:r>
                  </m:oMath>
                </a14:m>
                <a:endParaRPr lang="en-US" sz="1800" b="0" dirty="0" smtClean="0"/>
              </a:p>
              <a:p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𝑥</m:t>
                    </m:r>
                    <m:r>
                      <a:rPr lang="en-US" sz="1800" b="0" i="1" smtClean="0">
                        <a:latin typeface="Cambria Math"/>
                      </a:rPr>
                      <m:t>+27=64</m:t>
                    </m:r>
                  </m:oMath>
                </a14:m>
                <a:endParaRPr lang="en-US" sz="1800" b="0" dirty="0" smtClean="0"/>
              </a:p>
              <a:p>
                <a14:m>
                  <m:oMath xmlns:m="http://schemas.openxmlformats.org/officeDocument/2006/math">
                    <m:r>
                      <a:rPr lang="en-US" sz="1800" b="0" i="1" u="sng" smtClean="0">
                        <a:latin typeface="Cambria Math"/>
                      </a:rPr>
                      <m:t>     −27 −27</m:t>
                    </m:r>
                  </m:oMath>
                </a14:m>
                <a:endParaRPr lang="en-US" sz="1800" b="0" u="sng" dirty="0" smtClean="0"/>
              </a:p>
              <a:p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𝑥</m:t>
                    </m:r>
                    <m:r>
                      <a:rPr lang="en-US" sz="1800" b="0" i="1" smtClean="0">
                        <a:latin typeface="Cambria Math"/>
                      </a:rPr>
                      <m:t>=37</m:t>
                    </m:r>
                  </m:oMath>
                </a14:m>
                <a:endParaRPr lang="en-US" sz="1800" b="0" dirty="0" smtClean="0"/>
              </a:p>
              <a:p>
                <a:r>
                  <a:rPr lang="en-US" sz="1800" dirty="0" smtClean="0"/>
                  <a:t>Drama = 37 kids</a:t>
                </a:r>
              </a:p>
              <a:p>
                <a:r>
                  <a:rPr lang="en-US" sz="1800" dirty="0" smtClean="0"/>
                  <a:t>Yearbook = 27 kids</a:t>
                </a:r>
                <a:endParaRPr lang="en-US" sz="1800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2"/>
              </p:nvPr>
            </p:nvSpPr>
            <p:spPr>
              <a:blipFill rotWithShape="1">
                <a:blip r:embed="rId2"/>
                <a:stretch>
                  <a:fillRect l="-325" b="-45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1394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Will Learn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Solving by substitution</a:t>
            </a:r>
          </a:p>
          <a:p>
            <a:r>
              <a:rPr lang="en-US" dirty="0" smtClean="0"/>
              <a:t>Story problems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27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Exs</a:t>
            </a:r>
            <a:r>
              <a:rPr lang="en-US" dirty="0" smtClean="0"/>
              <a:t>. 1 and 2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Autofit/>
              </a:bodyPr>
              <a:lstStyle/>
              <a:p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𝑦</m:t>
                    </m:r>
                    <m:r>
                      <a:rPr lang="en-US" sz="1800" b="0" i="1" smtClean="0">
                        <a:latin typeface="Cambria Math"/>
                      </a:rPr>
                      <m:t>=−2</m:t>
                    </m:r>
                    <m:r>
                      <a:rPr lang="en-US" sz="1800" b="0" i="1" smtClean="0">
                        <a:latin typeface="Cambria Math"/>
                      </a:rPr>
                      <m:t>𝑥</m:t>
                    </m:r>
                    <m:r>
                      <a:rPr lang="en-US" sz="1800" b="0" i="1" smtClean="0">
                        <a:latin typeface="Cambria Math"/>
                      </a:rPr>
                      <m:t>−9</m:t>
                    </m:r>
                  </m:oMath>
                </a14:m>
                <a:endParaRPr lang="en-US" sz="1800" b="0" dirty="0" smtClean="0"/>
              </a:p>
              <a:p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6</m:t>
                    </m:r>
                    <m:r>
                      <a:rPr lang="en-US" sz="1800" b="0" i="1" smtClean="0">
                        <a:latin typeface="Cambria Math"/>
                      </a:rPr>
                      <m:t>𝑥</m:t>
                    </m:r>
                    <m:r>
                      <a:rPr lang="en-US" sz="1800" b="0" i="1" smtClean="0">
                        <a:latin typeface="Cambria Math"/>
                      </a:rPr>
                      <m:t>−5</m:t>
                    </m:r>
                    <m:r>
                      <a:rPr lang="en-US" sz="1800" b="0" i="1" smtClean="0">
                        <a:latin typeface="Cambria Math"/>
                      </a:rPr>
                      <m:t>𝑦</m:t>
                    </m:r>
                    <m:r>
                      <a:rPr lang="en-US" sz="1800" b="0" i="1" smtClean="0">
                        <a:latin typeface="Cambria Math"/>
                      </a:rPr>
                      <m:t>=−19</m:t>
                    </m:r>
                  </m:oMath>
                </a14:m>
                <a:endParaRPr lang="en-US" sz="1800" b="0" dirty="0" smtClean="0"/>
              </a:p>
              <a:p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6</m:t>
                    </m:r>
                    <m:r>
                      <a:rPr lang="en-US" sz="1800" b="0" i="1" smtClean="0">
                        <a:latin typeface="Cambria Math"/>
                      </a:rPr>
                      <m:t>𝑥</m:t>
                    </m:r>
                    <m:r>
                      <a:rPr lang="en-US" sz="1800" b="0" i="1" smtClean="0">
                        <a:latin typeface="Cambria Math"/>
                      </a:rPr>
                      <m:t>−5</m:t>
                    </m:r>
                    <m:d>
                      <m:d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/>
                          </a:rPr>
                          <m:t>−2</m:t>
                        </m:r>
                        <m:r>
                          <a:rPr lang="en-US" sz="18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1800" b="0" i="1" smtClean="0">
                            <a:latin typeface="Cambria Math"/>
                          </a:rPr>
                          <m:t>−9</m:t>
                        </m:r>
                      </m:e>
                    </m:d>
                    <m:r>
                      <a:rPr lang="en-US" sz="1800" b="0" i="1" smtClean="0">
                        <a:latin typeface="Cambria Math"/>
                      </a:rPr>
                      <m:t>=−19</m:t>
                    </m:r>
                  </m:oMath>
                </a14:m>
                <a:endParaRPr lang="en-US" sz="1800" b="0" dirty="0" smtClean="0"/>
              </a:p>
              <a:p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6</m:t>
                    </m:r>
                    <m:r>
                      <a:rPr lang="en-US" sz="1800" b="0" i="1" smtClean="0">
                        <a:latin typeface="Cambria Math"/>
                      </a:rPr>
                      <m:t>𝑥</m:t>
                    </m:r>
                    <m:r>
                      <a:rPr lang="en-US" sz="1800" b="0" i="1" smtClean="0">
                        <a:latin typeface="Cambria Math"/>
                      </a:rPr>
                      <m:t>+10</m:t>
                    </m:r>
                    <m:r>
                      <a:rPr lang="en-US" sz="1800" b="0" i="1" smtClean="0">
                        <a:latin typeface="Cambria Math"/>
                      </a:rPr>
                      <m:t>𝑥</m:t>
                    </m:r>
                    <m:r>
                      <a:rPr lang="en-US" sz="1800" b="0" i="1" smtClean="0">
                        <a:latin typeface="Cambria Math"/>
                      </a:rPr>
                      <m:t>+45=−19</m:t>
                    </m:r>
                  </m:oMath>
                </a14:m>
                <a:endParaRPr lang="en-US" sz="1800" b="0" dirty="0" smtClean="0"/>
              </a:p>
              <a:p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16</m:t>
                    </m:r>
                    <m:r>
                      <a:rPr lang="en-US" sz="1800" b="0" i="1" smtClean="0">
                        <a:latin typeface="Cambria Math"/>
                      </a:rPr>
                      <m:t>𝑥</m:t>
                    </m:r>
                    <m:r>
                      <a:rPr lang="en-US" sz="1800" b="0" i="1" smtClean="0">
                        <a:latin typeface="Cambria Math"/>
                      </a:rPr>
                      <m:t>+45=−19</m:t>
                    </m:r>
                  </m:oMath>
                </a14:m>
                <a:endParaRPr lang="en-US" sz="1800" b="0" dirty="0" smtClean="0"/>
              </a:p>
              <a:p>
                <a14:m>
                  <m:oMath xmlns:m="http://schemas.openxmlformats.org/officeDocument/2006/math">
                    <m:r>
                      <a:rPr lang="en-US" sz="1800" b="0" i="1" u="sng" smtClean="0">
                        <a:latin typeface="Cambria Math"/>
                      </a:rPr>
                      <m:t>          −45   −45</m:t>
                    </m:r>
                  </m:oMath>
                </a14:m>
                <a:endParaRPr lang="en-US" sz="1800" b="0" u="sng" dirty="0" smtClean="0"/>
              </a:p>
              <a:p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16</m:t>
                    </m:r>
                    <m:r>
                      <a:rPr lang="en-US" sz="1800" b="0" i="1" smtClean="0">
                        <a:latin typeface="Cambria Math"/>
                      </a:rPr>
                      <m:t>𝑥</m:t>
                    </m:r>
                    <m:r>
                      <a:rPr lang="en-US" sz="1800" b="0" i="1" smtClean="0">
                        <a:latin typeface="Cambria Math"/>
                      </a:rPr>
                      <m:t>=−64</m:t>
                    </m:r>
                  </m:oMath>
                </a14:m>
                <a:endParaRPr lang="en-US" sz="1800" b="0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/>
                          </a:rPr>
                          <m:t>16</m:t>
                        </m:r>
                        <m:r>
                          <a:rPr lang="en-US" sz="1800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sz="1800" b="0" i="1" smtClean="0">
                            <a:latin typeface="Cambria Math"/>
                          </a:rPr>
                          <m:t>16</m:t>
                        </m:r>
                      </m:den>
                    </m:f>
                    <m:r>
                      <a:rPr lang="en-US" sz="18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/>
                          </a:rPr>
                          <m:t>−64</m:t>
                        </m:r>
                      </m:num>
                      <m:den>
                        <m:r>
                          <a:rPr lang="en-US" sz="1800" b="0" i="1" smtClean="0">
                            <a:latin typeface="Cambria Math"/>
                          </a:rPr>
                          <m:t>16</m:t>
                        </m:r>
                      </m:den>
                    </m:f>
                  </m:oMath>
                </a14:m>
                <a:endParaRPr lang="en-US" sz="1800" dirty="0" smtClean="0"/>
              </a:p>
              <a:p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𝑥</m:t>
                    </m:r>
                    <m:r>
                      <a:rPr lang="en-US" sz="1800" b="0" i="1" smtClean="0">
                        <a:latin typeface="Cambria Math"/>
                      </a:rPr>
                      <m:t>=−4</m:t>
                    </m:r>
                  </m:oMath>
                </a14:m>
                <a:endParaRPr lang="en-US" sz="1800" b="0" dirty="0" smtClean="0"/>
              </a:p>
              <a:p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𝑦</m:t>
                    </m:r>
                    <m:r>
                      <a:rPr lang="en-US" sz="1800" b="0" i="1" smtClean="0">
                        <a:latin typeface="Cambria Math"/>
                      </a:rPr>
                      <m:t>=−2</m:t>
                    </m:r>
                    <m:d>
                      <m:d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/>
                          </a:rPr>
                          <m:t>−4</m:t>
                        </m:r>
                      </m:e>
                    </m:d>
                    <m:r>
                      <a:rPr lang="en-US" sz="1800" b="0" i="1" smtClean="0">
                        <a:latin typeface="Cambria Math"/>
                      </a:rPr>
                      <m:t>−9</m:t>
                    </m:r>
                  </m:oMath>
                </a14:m>
                <a:endParaRPr lang="en-US" sz="1800" b="0" dirty="0" smtClean="0"/>
              </a:p>
              <a:p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𝑦</m:t>
                    </m:r>
                    <m:r>
                      <a:rPr lang="en-US" sz="1800" b="0" i="1" smtClean="0">
                        <a:latin typeface="Cambria Math"/>
                      </a:rPr>
                      <m:t>=8−9</m:t>
                    </m:r>
                  </m:oMath>
                </a14:m>
                <a:endParaRPr lang="en-US" sz="1800" b="0" dirty="0" smtClean="0"/>
              </a:p>
              <a:p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𝑦</m:t>
                    </m:r>
                    <m:r>
                      <a:rPr lang="en-US" sz="1800" b="0" i="1" smtClean="0">
                        <a:latin typeface="Cambria Math"/>
                      </a:rPr>
                      <m:t>=−1</m:t>
                    </m:r>
                  </m:oMath>
                </a14:m>
                <a:endParaRPr lang="en-US" sz="1800" b="0" dirty="0" smtClean="0"/>
              </a:p>
              <a:p>
                <a:r>
                  <a:rPr lang="en-US" sz="1800" dirty="0" smtClean="0"/>
                  <a:t>(-4,-1)</a:t>
                </a:r>
                <a:endParaRPr lang="en-US" sz="1800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325" b="-45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Steps/Checklist</a:t>
            </a:r>
          </a:p>
          <a:p>
            <a:r>
              <a:rPr lang="en-US" sz="2000" dirty="0" smtClean="0"/>
              <a:t>1. Look for an equation that is solved for a single variable</a:t>
            </a:r>
          </a:p>
          <a:p>
            <a:r>
              <a:rPr lang="en-US" sz="2000" dirty="0" smtClean="0"/>
              <a:t>2. Look for an equation with a variable that is one</a:t>
            </a:r>
          </a:p>
          <a:p>
            <a:pPr lvl="1"/>
            <a:r>
              <a:rPr lang="en-US" sz="2000" dirty="0" smtClean="0"/>
              <a:t>Solve for that variable</a:t>
            </a:r>
          </a:p>
          <a:p>
            <a:r>
              <a:rPr lang="en-US" sz="2000" dirty="0" smtClean="0"/>
              <a:t>3. Pick any variable from any equation and solve for it</a:t>
            </a:r>
          </a:p>
          <a:p>
            <a:r>
              <a:rPr lang="en-US" sz="2000" dirty="0" smtClean="0"/>
              <a:t>4. Plug solved variable into other equation and solve for other letter</a:t>
            </a:r>
          </a:p>
          <a:p>
            <a:r>
              <a:rPr lang="en-US" sz="2000" dirty="0" smtClean="0"/>
              <a:t>5. Plug in numerical answer into either original equation and solve</a:t>
            </a:r>
          </a:p>
          <a:p>
            <a:r>
              <a:rPr lang="en-US" sz="2000" dirty="0" smtClean="0"/>
              <a:t>6. Write answer as a point</a:t>
            </a:r>
          </a:p>
          <a:p>
            <a:pPr lvl="1"/>
            <a:r>
              <a:rPr lang="en-US" sz="2000" dirty="0" smtClean="0"/>
              <a:t>(</a:t>
            </a:r>
            <a:r>
              <a:rPr lang="en-US" sz="2000" dirty="0" err="1" smtClean="0"/>
              <a:t>x,y</a:t>
            </a:r>
            <a:r>
              <a:rPr lang="en-US" sz="2000" dirty="0" smtClean="0"/>
              <a:t>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88067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Exs</a:t>
            </a:r>
            <a:r>
              <a:rPr lang="en-US" dirty="0" smtClean="0"/>
              <a:t>. 1 and 2 Continued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Content Placeholder 6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Autofit/>
              </a:bodyPr>
              <a:lstStyle/>
              <a:p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𝑥</m:t>
                    </m:r>
                    <m:r>
                      <a:rPr lang="en-US" sz="1800" b="0" i="1" smtClean="0">
                        <a:latin typeface="Cambria Math"/>
                      </a:rPr>
                      <m:t>=6</m:t>
                    </m:r>
                    <m:r>
                      <a:rPr lang="en-US" sz="1800" b="0" i="1" smtClean="0">
                        <a:latin typeface="Cambria Math"/>
                      </a:rPr>
                      <m:t>𝑦</m:t>
                    </m:r>
                    <m:r>
                      <a:rPr lang="en-US" sz="1800" b="0" i="1" smtClean="0">
                        <a:latin typeface="Cambria Math"/>
                      </a:rPr>
                      <m:t>−7</m:t>
                    </m:r>
                  </m:oMath>
                </a14:m>
                <a:endParaRPr lang="en-US" sz="1800" b="0" dirty="0" smtClean="0"/>
              </a:p>
              <a:p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4</m:t>
                    </m:r>
                    <m:r>
                      <a:rPr lang="en-US" sz="1800" b="0" i="1" smtClean="0">
                        <a:latin typeface="Cambria Math"/>
                      </a:rPr>
                      <m:t>𝑥</m:t>
                    </m:r>
                    <m:r>
                      <a:rPr lang="en-US" sz="1800" b="0" i="1" smtClean="0">
                        <a:latin typeface="Cambria Math"/>
                      </a:rPr>
                      <m:t>+</m:t>
                    </m:r>
                    <m:r>
                      <a:rPr lang="en-US" sz="1800" b="0" i="1" smtClean="0">
                        <a:latin typeface="Cambria Math"/>
                      </a:rPr>
                      <m:t>𝑦</m:t>
                    </m:r>
                    <m:r>
                      <a:rPr lang="en-US" sz="1800" b="0" i="1" smtClean="0">
                        <a:latin typeface="Cambria Math"/>
                      </a:rPr>
                      <m:t>=−3</m:t>
                    </m:r>
                  </m:oMath>
                </a14:m>
                <a:endParaRPr lang="en-US" sz="1800" b="0" dirty="0" smtClean="0"/>
              </a:p>
              <a:p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4</m:t>
                    </m:r>
                    <m:d>
                      <m:d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/>
                          </a:rPr>
                          <m:t>6</m:t>
                        </m:r>
                        <m:r>
                          <a:rPr lang="en-US" sz="1800" b="0" i="1" smtClean="0">
                            <a:latin typeface="Cambria Math"/>
                          </a:rPr>
                          <m:t>𝑦</m:t>
                        </m:r>
                        <m:r>
                          <a:rPr lang="en-US" sz="1800" b="0" i="1" smtClean="0">
                            <a:latin typeface="Cambria Math"/>
                          </a:rPr>
                          <m:t>−7</m:t>
                        </m:r>
                      </m:e>
                    </m:d>
                    <m:r>
                      <a:rPr lang="en-US" sz="1800" b="0" i="1" smtClean="0">
                        <a:latin typeface="Cambria Math"/>
                      </a:rPr>
                      <m:t>+</m:t>
                    </m:r>
                    <m:r>
                      <a:rPr lang="en-US" sz="1800" b="0" i="1" smtClean="0">
                        <a:latin typeface="Cambria Math"/>
                      </a:rPr>
                      <m:t>𝑦</m:t>
                    </m:r>
                    <m:r>
                      <a:rPr lang="en-US" sz="1800" b="0" i="1" smtClean="0">
                        <a:latin typeface="Cambria Math"/>
                      </a:rPr>
                      <m:t>=−3</m:t>
                    </m:r>
                  </m:oMath>
                </a14:m>
                <a:endParaRPr lang="en-US" sz="1800" dirty="0" smtClean="0"/>
              </a:p>
              <a:p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24</m:t>
                    </m:r>
                    <m:r>
                      <a:rPr lang="en-US" sz="1800" b="0" i="1" smtClean="0">
                        <a:latin typeface="Cambria Math"/>
                      </a:rPr>
                      <m:t>𝑦</m:t>
                    </m:r>
                    <m:r>
                      <a:rPr lang="en-US" sz="1800" b="0" i="1" smtClean="0">
                        <a:latin typeface="Cambria Math"/>
                      </a:rPr>
                      <m:t>−28+</m:t>
                    </m:r>
                    <m:r>
                      <a:rPr lang="en-US" sz="1800" b="0" i="1" smtClean="0">
                        <a:latin typeface="Cambria Math"/>
                      </a:rPr>
                      <m:t>𝑦</m:t>
                    </m:r>
                    <m:r>
                      <a:rPr lang="en-US" sz="1800" b="0" i="1" smtClean="0">
                        <a:latin typeface="Cambria Math"/>
                      </a:rPr>
                      <m:t>=−3</m:t>
                    </m:r>
                  </m:oMath>
                </a14:m>
                <a:endParaRPr lang="en-US" sz="1800" b="0" dirty="0" smtClean="0"/>
              </a:p>
              <a:p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25</m:t>
                    </m:r>
                    <m:r>
                      <a:rPr lang="en-US" sz="1800" b="0" i="1" smtClean="0">
                        <a:latin typeface="Cambria Math"/>
                      </a:rPr>
                      <m:t>𝑦</m:t>
                    </m:r>
                    <m:r>
                      <a:rPr lang="en-US" sz="1800" b="0" i="1" smtClean="0">
                        <a:latin typeface="Cambria Math"/>
                      </a:rPr>
                      <m:t>−28=−3</m:t>
                    </m:r>
                  </m:oMath>
                </a14:m>
                <a:endParaRPr lang="en-US" sz="1800" b="0" dirty="0" smtClean="0"/>
              </a:p>
              <a:p>
                <a14:m>
                  <m:oMath xmlns:m="http://schemas.openxmlformats.org/officeDocument/2006/math">
                    <m:r>
                      <a:rPr lang="en-US" sz="1800" b="0" i="1" u="sng" smtClean="0">
                        <a:latin typeface="Cambria Math"/>
                      </a:rPr>
                      <m:t>          +28 +28</m:t>
                    </m:r>
                  </m:oMath>
                </a14:m>
                <a:endParaRPr lang="en-US" sz="1800" b="0" u="sng" dirty="0" smtClean="0"/>
              </a:p>
              <a:p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25</m:t>
                    </m:r>
                    <m:r>
                      <a:rPr lang="en-US" sz="1800" b="0" i="1" smtClean="0">
                        <a:latin typeface="Cambria Math"/>
                      </a:rPr>
                      <m:t>𝑦</m:t>
                    </m:r>
                    <m:r>
                      <a:rPr lang="en-US" sz="1800" b="0" i="1" smtClean="0">
                        <a:latin typeface="Cambria Math"/>
                      </a:rPr>
                      <m:t>=25</m:t>
                    </m:r>
                  </m:oMath>
                </a14:m>
                <a:endParaRPr lang="en-US" sz="1800" b="0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/>
                          </a:rPr>
                          <m:t>25</m:t>
                        </m:r>
                        <m:r>
                          <a:rPr lang="en-US" sz="1800" b="0" i="1" smtClean="0">
                            <a:latin typeface="Cambria Math"/>
                          </a:rPr>
                          <m:t>𝑦</m:t>
                        </m:r>
                      </m:num>
                      <m:den>
                        <m:r>
                          <a:rPr lang="en-US" sz="1800" b="0" i="1" smtClean="0">
                            <a:latin typeface="Cambria Math"/>
                          </a:rPr>
                          <m:t>25</m:t>
                        </m:r>
                      </m:den>
                    </m:f>
                    <m:r>
                      <a:rPr lang="en-US" sz="18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/>
                          </a:rPr>
                          <m:t>25</m:t>
                        </m:r>
                      </m:num>
                      <m:den>
                        <m:r>
                          <a:rPr lang="en-US" sz="1800" b="0" i="1" smtClean="0">
                            <a:latin typeface="Cambria Math"/>
                          </a:rPr>
                          <m:t>25</m:t>
                        </m:r>
                      </m:den>
                    </m:f>
                  </m:oMath>
                </a14:m>
                <a:endParaRPr lang="en-US" sz="1800" dirty="0" smtClean="0"/>
              </a:p>
              <a:p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𝑦</m:t>
                    </m:r>
                    <m:r>
                      <a:rPr lang="en-US" sz="1800" b="0" i="1" smtClean="0">
                        <a:latin typeface="Cambria Math"/>
                      </a:rPr>
                      <m:t>=1</m:t>
                    </m:r>
                  </m:oMath>
                </a14:m>
                <a:endParaRPr lang="en-US" sz="1800" b="0" dirty="0" smtClean="0"/>
              </a:p>
              <a:p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𝑥</m:t>
                    </m:r>
                    <m:r>
                      <a:rPr lang="en-US" sz="1800" b="0" i="1" smtClean="0">
                        <a:latin typeface="Cambria Math"/>
                      </a:rPr>
                      <m:t>=6</m:t>
                    </m:r>
                    <m:d>
                      <m:d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/>
                          </a:rPr>
                          <m:t>1</m:t>
                        </m:r>
                      </m:e>
                    </m:d>
                    <m:r>
                      <a:rPr lang="en-US" sz="1800" b="0" i="1" smtClean="0">
                        <a:latin typeface="Cambria Math"/>
                      </a:rPr>
                      <m:t>−7</m:t>
                    </m:r>
                  </m:oMath>
                </a14:m>
                <a:endParaRPr lang="en-US" sz="1800" b="0" dirty="0" smtClean="0"/>
              </a:p>
              <a:p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𝑥</m:t>
                    </m:r>
                    <m:r>
                      <a:rPr lang="en-US" sz="1800" b="0" i="1" smtClean="0">
                        <a:latin typeface="Cambria Math"/>
                      </a:rPr>
                      <m:t>=6−7</m:t>
                    </m:r>
                  </m:oMath>
                </a14:m>
                <a:endParaRPr lang="en-US" sz="1800" b="0" dirty="0" smtClean="0"/>
              </a:p>
              <a:p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𝑥</m:t>
                    </m:r>
                    <m:r>
                      <a:rPr lang="en-US" sz="1800" b="0" i="1" smtClean="0">
                        <a:latin typeface="Cambria Math"/>
                      </a:rPr>
                      <m:t>=−1</m:t>
                    </m:r>
                  </m:oMath>
                </a14:m>
                <a:endParaRPr lang="en-US" sz="1800" b="0" dirty="0" smtClean="0"/>
              </a:p>
              <a:p>
                <a:r>
                  <a:rPr lang="en-US" sz="1800" dirty="0" smtClean="0"/>
                  <a:t>(-1,1)</a:t>
                </a:r>
              </a:p>
            </p:txBody>
          </p:sp>
        </mc:Choice>
        <mc:Fallback>
          <p:sp>
            <p:nvSpPr>
              <p:cNvPr id="7" name="Content Placeholder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325" b="-4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Content Placeholder 7"/>
              <p:cNvSpPr>
                <a:spLocks noGrp="1"/>
              </p:cNvSpPr>
              <p:nvPr>
                <p:ph sz="quarter" idx="2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>
                    <a:latin typeface="Cambria Math"/>
                  </a:rPr>
                  <a:t>Your Practice</a:t>
                </a:r>
                <a:endParaRPr lang="en-US" b="0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=3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+14</m:t>
                    </m:r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=4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3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+14=4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b="0" i="1" u="sng" smtClean="0">
                        <a:latin typeface="Cambria Math"/>
                      </a:rPr>
                      <m:t>−3</m:t>
                    </m:r>
                    <m:r>
                      <a:rPr lang="en-US" b="0" i="1" u="sng" smtClean="0">
                        <a:latin typeface="Cambria Math"/>
                      </a:rPr>
                      <m:t>𝑥</m:t>
                    </m:r>
                    <m:r>
                      <a:rPr lang="en-US" b="0" i="1" u="sng" smtClean="0">
                        <a:latin typeface="Cambria Math"/>
                      </a:rPr>
                      <m:t>        −3</m:t>
                    </m:r>
                    <m:r>
                      <a:rPr lang="en-US" b="0" i="1" u="sng" smtClean="0">
                        <a:latin typeface="Cambria Math"/>
                      </a:rPr>
                      <m:t>𝑥</m:t>
                    </m:r>
                  </m:oMath>
                </a14:m>
                <a:endParaRPr lang="en-US" b="0" u="sng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14=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=4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14</m:t>
                        </m:r>
                      </m:e>
                    </m:d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=56</m:t>
                    </m:r>
                  </m:oMath>
                </a14:m>
                <a:endParaRPr lang="en-US" b="0" dirty="0" smtClean="0"/>
              </a:p>
              <a:p>
                <a:r>
                  <a:rPr lang="en-US" dirty="0" smtClean="0"/>
                  <a:t>(14,56)  </a:t>
                </a:r>
                <a:endParaRPr lang="en-US" dirty="0"/>
              </a:p>
            </p:txBody>
          </p:sp>
        </mc:Choice>
        <mc:Fallback>
          <p:sp>
            <p:nvSpPr>
              <p:cNvPr id="8" name="Conten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2"/>
              </p:nvPr>
            </p:nvSpPr>
            <p:spPr>
              <a:blipFill rotWithShape="1">
                <a:blip r:embed="rId3"/>
                <a:stretch>
                  <a:fillRect l="-1463" t="-1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2841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Exs</a:t>
            </a:r>
            <a:r>
              <a:rPr lang="en-US" dirty="0" smtClean="0"/>
              <a:t>. 1 and 2 cont.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Autofit/>
              </a:bodyPr>
              <a:lstStyle/>
              <a:p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−</m:t>
                    </m:r>
                    <m:r>
                      <a:rPr lang="en-US" sz="1800" b="0" i="1" smtClean="0">
                        <a:latin typeface="Cambria Math"/>
                      </a:rPr>
                      <m:t>𝑥</m:t>
                    </m:r>
                    <m:r>
                      <a:rPr lang="en-US" sz="1800" b="0" i="1" smtClean="0">
                        <a:latin typeface="Cambria Math"/>
                      </a:rPr>
                      <m:t>+</m:t>
                    </m:r>
                    <m:r>
                      <a:rPr lang="en-US" sz="1800" b="0" i="1" smtClean="0">
                        <a:latin typeface="Cambria Math"/>
                      </a:rPr>
                      <m:t>𝑦</m:t>
                    </m:r>
                    <m:r>
                      <a:rPr lang="en-US" sz="1800" b="0" i="1" smtClean="0">
                        <a:latin typeface="Cambria Math"/>
                      </a:rPr>
                      <m:t>=3</m:t>
                    </m:r>
                  </m:oMath>
                </a14:m>
                <a:endParaRPr lang="en-US" sz="1800" b="0" dirty="0" smtClean="0"/>
              </a:p>
              <a:p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3</m:t>
                    </m:r>
                    <m:r>
                      <a:rPr lang="en-US" sz="1800" b="0" i="1" smtClean="0">
                        <a:latin typeface="Cambria Math"/>
                      </a:rPr>
                      <m:t>𝑥</m:t>
                    </m:r>
                    <m:r>
                      <a:rPr lang="en-US" sz="1800" b="0" i="1" smtClean="0">
                        <a:latin typeface="Cambria Math"/>
                      </a:rPr>
                      <m:t>+</m:t>
                    </m:r>
                    <m:r>
                      <a:rPr lang="en-US" sz="1800" b="0" i="1" smtClean="0">
                        <a:latin typeface="Cambria Math"/>
                      </a:rPr>
                      <m:t>𝑦</m:t>
                    </m:r>
                    <m:r>
                      <a:rPr lang="en-US" sz="1800" b="0" i="1" smtClean="0">
                        <a:latin typeface="Cambria Math"/>
                      </a:rPr>
                      <m:t>=−1</m:t>
                    </m:r>
                  </m:oMath>
                </a14:m>
                <a:endParaRPr lang="en-US" sz="1800" b="0" dirty="0" smtClean="0"/>
              </a:p>
              <a:p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3</m:t>
                    </m:r>
                    <m:r>
                      <a:rPr lang="en-US" sz="1800" b="0" i="1" smtClean="0">
                        <a:latin typeface="Cambria Math"/>
                      </a:rPr>
                      <m:t>𝑥</m:t>
                    </m:r>
                    <m:r>
                      <a:rPr lang="en-US" sz="1800" b="0" i="1" smtClean="0">
                        <a:latin typeface="Cambria Math"/>
                      </a:rPr>
                      <m:t>+</m:t>
                    </m:r>
                    <m:r>
                      <a:rPr lang="en-US" sz="1800" b="0" i="1" smtClean="0">
                        <a:latin typeface="Cambria Math"/>
                      </a:rPr>
                      <m:t>𝑥</m:t>
                    </m:r>
                    <m:r>
                      <a:rPr lang="en-US" sz="1800" b="0" i="1" smtClean="0">
                        <a:latin typeface="Cambria Math"/>
                      </a:rPr>
                      <m:t>+3=−1</m:t>
                    </m:r>
                  </m:oMath>
                </a14:m>
                <a:endParaRPr lang="en-US" sz="1800" b="0" dirty="0" smtClean="0"/>
              </a:p>
              <a:p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4</m:t>
                    </m:r>
                    <m:r>
                      <a:rPr lang="en-US" sz="1800" b="0" i="1" smtClean="0">
                        <a:latin typeface="Cambria Math"/>
                      </a:rPr>
                      <m:t>𝑥</m:t>
                    </m:r>
                    <m:r>
                      <a:rPr lang="en-US" sz="1800" b="0" i="1" smtClean="0">
                        <a:latin typeface="Cambria Math"/>
                      </a:rPr>
                      <m:t>+3=−1</m:t>
                    </m:r>
                  </m:oMath>
                </a14:m>
                <a:endParaRPr lang="en-US" sz="1800" b="0" dirty="0" smtClean="0"/>
              </a:p>
              <a:p>
                <a14:m>
                  <m:oMath xmlns:m="http://schemas.openxmlformats.org/officeDocument/2006/math">
                    <m:r>
                      <a:rPr lang="en-US" sz="1800" b="0" i="1" u="sng" smtClean="0">
                        <a:latin typeface="Cambria Math"/>
                      </a:rPr>
                      <m:t>       −3    −3</m:t>
                    </m:r>
                  </m:oMath>
                </a14:m>
                <a:endParaRPr lang="en-US" sz="1800" b="0" u="sng" dirty="0" smtClean="0"/>
              </a:p>
              <a:p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4</m:t>
                    </m:r>
                    <m:r>
                      <a:rPr lang="en-US" sz="1800" b="0" i="1" smtClean="0">
                        <a:latin typeface="Cambria Math"/>
                      </a:rPr>
                      <m:t>𝑥</m:t>
                    </m:r>
                    <m:r>
                      <a:rPr lang="en-US" sz="1800" b="0" i="1" smtClean="0">
                        <a:latin typeface="Cambria Math"/>
                      </a:rPr>
                      <m:t>=−4</m:t>
                    </m:r>
                  </m:oMath>
                </a14:m>
                <a:endParaRPr lang="en-US" sz="1800" b="0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/>
                          </a:rPr>
                          <m:t>4</m:t>
                        </m:r>
                        <m:r>
                          <a:rPr lang="en-US" sz="1800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sz="1800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sz="18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/>
                          </a:rPr>
                          <m:t>−4</m:t>
                        </m:r>
                      </m:num>
                      <m:den>
                        <m:r>
                          <a:rPr lang="en-US" sz="18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en-US" sz="1800" b="0" dirty="0" smtClean="0"/>
              </a:p>
              <a:p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𝑥</m:t>
                    </m:r>
                    <m:r>
                      <a:rPr lang="en-US" sz="1800" b="0" i="1" smtClean="0">
                        <a:latin typeface="Cambria Math"/>
                      </a:rPr>
                      <m:t>=−1</m:t>
                    </m:r>
                  </m:oMath>
                </a14:m>
                <a:endParaRPr lang="en-US" sz="1800" b="0" dirty="0" smtClean="0"/>
              </a:p>
              <a:p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3</m:t>
                    </m:r>
                    <m:d>
                      <m:d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/>
                          </a:rPr>
                          <m:t>−1</m:t>
                        </m:r>
                      </m:e>
                    </m:d>
                    <m:r>
                      <a:rPr lang="en-US" sz="1800" b="0" i="1" smtClean="0">
                        <a:latin typeface="Cambria Math"/>
                      </a:rPr>
                      <m:t>+</m:t>
                    </m:r>
                    <m:r>
                      <a:rPr lang="en-US" sz="1800" b="0" i="1" smtClean="0">
                        <a:latin typeface="Cambria Math"/>
                      </a:rPr>
                      <m:t>𝑦</m:t>
                    </m:r>
                    <m:r>
                      <a:rPr lang="en-US" sz="1800" b="0" i="1" smtClean="0">
                        <a:latin typeface="Cambria Math"/>
                      </a:rPr>
                      <m:t>=−1</m:t>
                    </m:r>
                  </m:oMath>
                </a14:m>
                <a:endParaRPr lang="en-US" sz="1800" b="0" dirty="0" smtClean="0"/>
              </a:p>
              <a:p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−3+</m:t>
                    </m:r>
                    <m:r>
                      <a:rPr lang="en-US" sz="1800" b="0" i="1" smtClean="0">
                        <a:latin typeface="Cambria Math"/>
                      </a:rPr>
                      <m:t>𝑦</m:t>
                    </m:r>
                    <m:r>
                      <a:rPr lang="en-US" sz="1800" b="0" i="1" smtClean="0">
                        <a:latin typeface="Cambria Math"/>
                      </a:rPr>
                      <m:t>=−1</m:t>
                    </m:r>
                  </m:oMath>
                </a14:m>
                <a:endParaRPr lang="en-US" sz="1800" b="0" dirty="0" smtClean="0"/>
              </a:p>
              <a:p>
                <a14:m>
                  <m:oMath xmlns:m="http://schemas.openxmlformats.org/officeDocument/2006/math">
                    <m:r>
                      <a:rPr lang="en-US" sz="1800" b="0" i="1" u="sng" smtClean="0">
                        <a:latin typeface="Cambria Math"/>
                      </a:rPr>
                      <m:t>+3            +3</m:t>
                    </m:r>
                  </m:oMath>
                </a14:m>
                <a:endParaRPr lang="en-US" sz="1800" b="0" u="sng" dirty="0" smtClean="0"/>
              </a:p>
              <a:p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𝑦</m:t>
                    </m:r>
                    <m:r>
                      <a:rPr lang="en-US" sz="1800" b="0" i="1" smtClean="0">
                        <a:latin typeface="Cambria Math"/>
                      </a:rPr>
                      <m:t>=2</m:t>
                    </m:r>
                  </m:oMath>
                </a14:m>
                <a:endParaRPr lang="en-US" sz="1800" b="0" dirty="0" smtClean="0"/>
              </a:p>
              <a:p>
                <a:r>
                  <a:rPr lang="en-US" sz="1800" dirty="0" smtClean="0"/>
                  <a:t>(-1,2)</a:t>
                </a:r>
                <a:endParaRPr lang="en-US" sz="1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325" b="-45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quarter" idx="2"/>
              </p:nvPr>
            </p:nvSpPr>
            <p:spPr/>
            <p:txBody>
              <a:bodyPr>
                <a:noAutofit/>
              </a:bodyPr>
              <a:lstStyle/>
              <a:p>
                <a:r>
                  <a:rPr lang="en-US" sz="3200" dirty="0" smtClean="0"/>
                  <a:t>Both have a variable with coefficient of one: so pick on equation and solve for that variable</a:t>
                </a:r>
              </a:p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−</m:t>
                    </m:r>
                    <m:r>
                      <a:rPr lang="en-US" sz="3200" b="0" i="1" smtClean="0">
                        <a:latin typeface="Cambria Math"/>
                      </a:rPr>
                      <m:t>𝑥</m:t>
                    </m:r>
                    <m:r>
                      <a:rPr lang="en-US" sz="3200" b="0" i="1" smtClean="0">
                        <a:latin typeface="Cambria Math"/>
                      </a:rPr>
                      <m:t>+</m:t>
                    </m:r>
                    <m:r>
                      <a:rPr lang="en-US" sz="3200" b="0" i="1" smtClean="0">
                        <a:latin typeface="Cambria Math"/>
                      </a:rPr>
                      <m:t>𝑦</m:t>
                    </m:r>
                    <m:r>
                      <a:rPr lang="en-US" sz="3200" b="0" i="1" smtClean="0">
                        <a:latin typeface="Cambria Math"/>
                      </a:rPr>
                      <m:t>=3</m:t>
                    </m:r>
                  </m:oMath>
                </a14:m>
                <a:endParaRPr lang="en-US" sz="3200" b="0" dirty="0" smtClean="0"/>
              </a:p>
              <a:p>
                <a14:m>
                  <m:oMath xmlns:m="http://schemas.openxmlformats.org/officeDocument/2006/math">
                    <m:r>
                      <a:rPr lang="en-US" sz="3200" b="0" i="1" u="sng" smtClean="0">
                        <a:latin typeface="Cambria Math"/>
                      </a:rPr>
                      <m:t>+</m:t>
                    </m:r>
                    <m:r>
                      <a:rPr lang="en-US" sz="3200" b="0" i="1" u="sng" smtClean="0">
                        <a:latin typeface="Cambria Math"/>
                      </a:rPr>
                      <m:t>𝑥</m:t>
                    </m:r>
                    <m:r>
                      <a:rPr lang="en-US" sz="3200" b="0" i="1" u="sng" smtClean="0">
                        <a:latin typeface="Cambria Math"/>
                      </a:rPr>
                      <m:t>         +</m:t>
                    </m:r>
                    <m:r>
                      <a:rPr lang="en-US" sz="3200" b="0" i="1" u="sng" smtClean="0">
                        <a:latin typeface="Cambria Math"/>
                      </a:rPr>
                      <m:t>𝑥</m:t>
                    </m:r>
                  </m:oMath>
                </a14:m>
                <a:endParaRPr lang="en-US" sz="3200" b="0" u="sng" dirty="0" smtClean="0"/>
              </a:p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𝑦</m:t>
                    </m:r>
                    <m:r>
                      <a:rPr lang="en-US" sz="3200" b="0" i="1" smtClean="0">
                        <a:latin typeface="Cambria Math"/>
                      </a:rPr>
                      <m:t>=</m:t>
                    </m:r>
                    <m:r>
                      <a:rPr lang="en-US" sz="3200" b="0" i="1" smtClean="0">
                        <a:latin typeface="Cambria Math"/>
                      </a:rPr>
                      <m:t>𝑥</m:t>
                    </m:r>
                    <m:r>
                      <a:rPr lang="en-US" sz="3200" b="0" i="1" smtClean="0">
                        <a:latin typeface="Cambria Math"/>
                      </a:rPr>
                      <m:t>+3</m:t>
                    </m:r>
                  </m:oMath>
                </a14:m>
                <a:endParaRPr lang="en-US" sz="3200" b="0" dirty="0" smtClean="0"/>
              </a:p>
              <a:p>
                <a:r>
                  <a:rPr lang="en-US" sz="3200" dirty="0" smtClean="0"/>
                  <a:t>Plug this into second equation</a:t>
                </a:r>
                <a:endParaRPr lang="en-US" sz="3200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2"/>
              </p:nvPr>
            </p:nvSpPr>
            <p:spPr>
              <a:blipFill rotWithShape="1">
                <a:blip r:embed="rId3"/>
                <a:stretch>
                  <a:fillRect l="-2439" t="-1733" r="-5041" b="-196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00807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Practice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fontScale="55000" lnSpcReduction="20000"/>
              </a:bodyPr>
              <a:lstStyle/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𝑥</m:t>
                    </m:r>
                    <m:r>
                      <a:rPr lang="en-US" sz="3200" b="0" i="1" smtClean="0">
                        <a:latin typeface="Cambria Math"/>
                      </a:rPr>
                      <m:t>+</m:t>
                    </m:r>
                    <m:r>
                      <a:rPr lang="en-US" sz="3200" b="0" i="1" smtClean="0">
                        <a:latin typeface="Cambria Math"/>
                      </a:rPr>
                      <m:t>𝑦</m:t>
                    </m:r>
                    <m:r>
                      <a:rPr lang="en-US" sz="3200" b="0" i="1" smtClean="0">
                        <a:latin typeface="Cambria Math"/>
                      </a:rPr>
                      <m:t>=−2</m:t>
                    </m:r>
                  </m:oMath>
                </a14:m>
                <a:endParaRPr lang="en-US" sz="3200" b="0" dirty="0" smtClean="0"/>
              </a:p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−3</m:t>
                    </m:r>
                    <m:r>
                      <a:rPr lang="en-US" sz="3200" b="0" i="1" smtClean="0">
                        <a:latin typeface="Cambria Math"/>
                      </a:rPr>
                      <m:t>𝑥</m:t>
                    </m:r>
                    <m:r>
                      <a:rPr lang="en-US" sz="3200" b="0" i="1" smtClean="0">
                        <a:latin typeface="Cambria Math"/>
                      </a:rPr>
                      <m:t>+</m:t>
                    </m:r>
                    <m:r>
                      <a:rPr lang="en-US" sz="3200" b="0" i="1" smtClean="0">
                        <a:latin typeface="Cambria Math"/>
                      </a:rPr>
                      <m:t>𝑦</m:t>
                    </m:r>
                    <m:r>
                      <a:rPr lang="en-US" sz="3200" b="0" i="1" smtClean="0">
                        <a:latin typeface="Cambria Math"/>
                      </a:rPr>
                      <m:t>=6</m:t>
                    </m:r>
                  </m:oMath>
                </a14:m>
                <a:endParaRPr lang="en-US" sz="3200" b="0" dirty="0" smtClean="0"/>
              </a:p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−3</m:t>
                    </m:r>
                    <m:d>
                      <m:d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3200" b="0" i="1" smtClean="0">
                            <a:latin typeface="Cambria Math"/>
                          </a:rPr>
                          <m:t>𝑦</m:t>
                        </m:r>
                        <m:r>
                          <a:rPr lang="en-US" sz="3200" b="0" i="1" smtClean="0">
                            <a:latin typeface="Cambria Math"/>
                          </a:rPr>
                          <m:t>−2</m:t>
                        </m:r>
                      </m:e>
                    </m:d>
                    <m:r>
                      <a:rPr lang="en-US" sz="3200" b="0" i="1" smtClean="0">
                        <a:latin typeface="Cambria Math"/>
                      </a:rPr>
                      <m:t>+</m:t>
                    </m:r>
                    <m:r>
                      <a:rPr lang="en-US" sz="3200" b="0" i="1" smtClean="0">
                        <a:latin typeface="Cambria Math"/>
                      </a:rPr>
                      <m:t>𝑦</m:t>
                    </m:r>
                    <m:r>
                      <a:rPr lang="en-US" sz="3200" b="0" i="1" smtClean="0">
                        <a:latin typeface="Cambria Math"/>
                      </a:rPr>
                      <m:t>=6</m:t>
                    </m:r>
                  </m:oMath>
                </a14:m>
                <a:endParaRPr lang="en-US" sz="3200" b="0" dirty="0" smtClean="0"/>
              </a:p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3</m:t>
                    </m:r>
                    <m:r>
                      <a:rPr lang="en-US" sz="3200" b="0" i="1" smtClean="0">
                        <a:latin typeface="Cambria Math"/>
                      </a:rPr>
                      <m:t>𝑦</m:t>
                    </m:r>
                    <m:r>
                      <a:rPr lang="en-US" sz="3200" b="0" i="1" smtClean="0">
                        <a:latin typeface="Cambria Math"/>
                      </a:rPr>
                      <m:t>+6+</m:t>
                    </m:r>
                    <m:r>
                      <a:rPr lang="en-US" sz="3200" b="0" i="1" smtClean="0">
                        <a:latin typeface="Cambria Math"/>
                      </a:rPr>
                      <m:t>𝑦</m:t>
                    </m:r>
                    <m:r>
                      <a:rPr lang="en-US" sz="3200" b="0" i="1" smtClean="0">
                        <a:latin typeface="Cambria Math"/>
                      </a:rPr>
                      <m:t>=6</m:t>
                    </m:r>
                  </m:oMath>
                </a14:m>
                <a:endParaRPr lang="en-US" sz="3200" b="0" dirty="0" smtClean="0"/>
              </a:p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4</m:t>
                    </m:r>
                    <m:r>
                      <a:rPr lang="en-US" sz="3200" b="0" i="1" smtClean="0">
                        <a:latin typeface="Cambria Math"/>
                      </a:rPr>
                      <m:t>𝑦</m:t>
                    </m:r>
                    <m:r>
                      <a:rPr lang="en-US" sz="3200" b="0" i="1" smtClean="0">
                        <a:latin typeface="Cambria Math"/>
                      </a:rPr>
                      <m:t>+6=6</m:t>
                    </m:r>
                  </m:oMath>
                </a14:m>
                <a:endParaRPr lang="en-US" sz="3200" b="0" dirty="0" smtClean="0"/>
              </a:p>
              <a:p>
                <a14:m>
                  <m:oMath xmlns:m="http://schemas.openxmlformats.org/officeDocument/2006/math">
                    <m:r>
                      <a:rPr lang="en-US" sz="3200" b="0" i="1" u="sng" smtClean="0">
                        <a:latin typeface="Cambria Math"/>
                      </a:rPr>
                      <m:t>       −6 −6</m:t>
                    </m:r>
                  </m:oMath>
                </a14:m>
                <a:endParaRPr lang="en-US" sz="3200" b="0" u="sng" dirty="0" smtClean="0"/>
              </a:p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4</m:t>
                    </m:r>
                    <m:r>
                      <a:rPr lang="en-US" sz="3200" b="0" i="1" smtClean="0">
                        <a:latin typeface="Cambria Math"/>
                      </a:rPr>
                      <m:t>𝑦</m:t>
                    </m:r>
                    <m:r>
                      <a:rPr lang="en-US" sz="3200" b="0" i="1" smtClean="0">
                        <a:latin typeface="Cambria Math"/>
                      </a:rPr>
                      <m:t>=0</m:t>
                    </m:r>
                  </m:oMath>
                </a14:m>
                <a:endParaRPr lang="en-US" sz="3200" b="0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4</m:t>
                        </m:r>
                        <m:r>
                          <a:rPr lang="en-US" sz="3200" b="0" i="1" smtClean="0">
                            <a:latin typeface="Cambria Math"/>
                          </a:rPr>
                          <m:t>𝑦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sz="32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0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en-US" sz="3200" b="0" dirty="0" smtClean="0"/>
              </a:p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𝑦</m:t>
                    </m:r>
                    <m:r>
                      <a:rPr lang="en-US" sz="3200" b="0" i="1" smtClean="0">
                        <a:latin typeface="Cambria Math"/>
                      </a:rPr>
                      <m:t>=0</m:t>
                    </m:r>
                  </m:oMath>
                </a14:m>
                <a:endParaRPr lang="en-US" sz="3200" b="0" dirty="0" smtClean="0"/>
              </a:p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𝑥</m:t>
                    </m:r>
                    <m:r>
                      <a:rPr lang="en-US" sz="3200" b="0" i="1" smtClean="0">
                        <a:latin typeface="Cambria Math"/>
                      </a:rPr>
                      <m:t>+0=−2</m:t>
                    </m:r>
                  </m:oMath>
                </a14:m>
                <a:endParaRPr lang="en-US" sz="3200" b="0" dirty="0" smtClean="0"/>
              </a:p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𝑥</m:t>
                    </m:r>
                    <m:r>
                      <a:rPr lang="en-US" sz="3200" b="0" i="1" smtClean="0">
                        <a:latin typeface="Cambria Math"/>
                      </a:rPr>
                      <m:t>=−2</m:t>
                    </m:r>
                  </m:oMath>
                </a14:m>
                <a:endParaRPr lang="en-US" sz="3200" b="0" dirty="0" smtClean="0"/>
              </a:p>
              <a:p>
                <a:r>
                  <a:rPr lang="en-US" sz="3200" b="0" dirty="0" smtClean="0"/>
                  <a:t>(-2,0)</a:t>
                </a:r>
              </a:p>
              <a:p>
                <a:endParaRPr lang="en-US" b="0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3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/>
              <p:cNvSpPr>
                <a:spLocks noGrp="1"/>
              </p:cNvSpPr>
              <p:nvPr>
                <p:ph sz="quarter" idx="2"/>
              </p:nvPr>
            </p:nvSpPr>
            <p:spPr/>
            <p:txBody>
              <a:bodyPr>
                <a:normAutofit fontScale="55000" lnSpcReduction="20000"/>
              </a:bodyPr>
              <a:lstStyle/>
              <a:p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/>
                      </a:rPr>
                      <m:t>𝑥</m:t>
                    </m:r>
                    <m:r>
                      <a:rPr lang="en-US" sz="4000" b="0" i="1" smtClean="0">
                        <a:latin typeface="Cambria Math"/>
                      </a:rPr>
                      <m:t>+</m:t>
                    </m:r>
                    <m:r>
                      <a:rPr lang="en-US" sz="4000" b="0" i="1" smtClean="0">
                        <a:latin typeface="Cambria Math"/>
                      </a:rPr>
                      <m:t>𝑦</m:t>
                    </m:r>
                    <m:r>
                      <a:rPr lang="en-US" sz="4000" b="0" i="1" smtClean="0">
                        <a:latin typeface="Cambria Math"/>
                      </a:rPr>
                      <m:t>=−2</m:t>
                    </m:r>
                  </m:oMath>
                </a14:m>
                <a:endParaRPr lang="en-US" sz="4000" b="0" dirty="0" smtClean="0"/>
              </a:p>
              <a:p>
                <a14:m>
                  <m:oMath xmlns:m="http://schemas.openxmlformats.org/officeDocument/2006/math">
                    <m:r>
                      <a:rPr lang="en-US" sz="4000" b="0" i="1" u="sng" smtClean="0">
                        <a:latin typeface="Cambria Math"/>
                      </a:rPr>
                      <m:t>    −</m:t>
                    </m:r>
                    <m:r>
                      <a:rPr lang="en-US" sz="4000" b="0" i="1" u="sng" smtClean="0">
                        <a:latin typeface="Cambria Math"/>
                      </a:rPr>
                      <m:t>𝑦</m:t>
                    </m:r>
                    <m:r>
                      <a:rPr lang="en-US" sz="4000" b="0" i="1" u="sng" smtClean="0">
                        <a:latin typeface="Cambria Math"/>
                      </a:rPr>
                      <m:t>    −</m:t>
                    </m:r>
                    <m:r>
                      <a:rPr lang="en-US" sz="4000" b="0" i="1" u="sng" smtClean="0">
                        <a:latin typeface="Cambria Math"/>
                      </a:rPr>
                      <m:t>𝑦</m:t>
                    </m:r>
                  </m:oMath>
                </a14:m>
                <a:endParaRPr lang="en-US" sz="4000" b="0" u="sng" dirty="0" smtClean="0"/>
              </a:p>
              <a:p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/>
                      </a:rPr>
                      <m:t>𝑥</m:t>
                    </m:r>
                    <m:r>
                      <a:rPr lang="en-US" sz="4000" b="0" i="1" smtClean="0">
                        <a:latin typeface="Cambria Math"/>
                      </a:rPr>
                      <m:t>=−</m:t>
                    </m:r>
                    <m:r>
                      <a:rPr lang="en-US" sz="4000" b="0" i="1" smtClean="0">
                        <a:latin typeface="Cambria Math"/>
                      </a:rPr>
                      <m:t>𝑦</m:t>
                    </m:r>
                    <m:r>
                      <a:rPr lang="en-US" sz="4000" b="0" i="1" smtClean="0">
                        <a:latin typeface="Cambria Math"/>
                      </a:rPr>
                      <m:t>−2</m:t>
                    </m:r>
                  </m:oMath>
                </a14:m>
                <a:r>
                  <a:rPr lang="en-US" sz="4000" dirty="0" smtClean="0"/>
                  <a:t>  </a:t>
                </a:r>
                <a:endParaRPr lang="en-US" sz="4000" dirty="0"/>
              </a:p>
            </p:txBody>
          </p:sp>
        </mc:Choice>
        <mc:Fallback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2"/>
              </p:nvPr>
            </p:nvSpPr>
            <p:spPr>
              <a:blipFill rotWithShape="1">
                <a:blip r:embed="rId3"/>
                <a:stretch>
                  <a:fillRect l="-8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229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Exs</a:t>
            </a:r>
            <a:r>
              <a:rPr lang="en-US" dirty="0" smtClean="0"/>
              <a:t>. 1 and 2 </a:t>
            </a:r>
            <a:r>
              <a:rPr lang="en-US" dirty="0" err="1" smtClean="0"/>
              <a:t>cont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Autofit/>
              </a:bodyPr>
              <a:lstStyle/>
              <a:p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/>
                      </a:rPr>
                      <m:t>11</m:t>
                    </m:r>
                    <m:r>
                      <a:rPr lang="en-US" sz="1400" b="0" i="1" smtClean="0">
                        <a:latin typeface="Cambria Math"/>
                      </a:rPr>
                      <m:t>𝑥</m:t>
                    </m:r>
                    <m:r>
                      <a:rPr lang="en-US" sz="1400" b="0" i="1" smtClean="0">
                        <a:latin typeface="Cambria Math"/>
                      </a:rPr>
                      <m:t>−7</m:t>
                    </m:r>
                    <m:r>
                      <a:rPr lang="en-US" sz="1400" b="0" i="1" smtClean="0">
                        <a:latin typeface="Cambria Math"/>
                      </a:rPr>
                      <m:t>𝑦</m:t>
                    </m:r>
                    <m:r>
                      <a:rPr lang="en-US" sz="1400" b="0" i="1" smtClean="0">
                        <a:latin typeface="Cambria Math"/>
                      </a:rPr>
                      <m:t>=14</m:t>
                    </m:r>
                  </m:oMath>
                </a14:m>
                <a:endParaRPr lang="en-US" sz="1400" b="0" dirty="0" smtClean="0"/>
              </a:p>
              <a:p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/>
                      </a:rPr>
                      <m:t>2</m:t>
                    </m:r>
                    <m:r>
                      <a:rPr lang="en-US" sz="1400" b="0" i="1" smtClean="0">
                        <a:latin typeface="Cambria Math"/>
                      </a:rPr>
                      <m:t>𝑥</m:t>
                    </m:r>
                    <m:r>
                      <a:rPr lang="en-US" sz="1400" b="0" i="1" smtClean="0">
                        <a:latin typeface="Cambria Math"/>
                      </a:rPr>
                      <m:t>−2</m:t>
                    </m:r>
                    <m:r>
                      <a:rPr lang="en-US" sz="1400" b="0" i="1" smtClean="0">
                        <a:latin typeface="Cambria Math"/>
                      </a:rPr>
                      <m:t>𝑦</m:t>
                    </m:r>
                    <m:r>
                      <a:rPr lang="en-US" sz="1400" b="0" i="1" smtClean="0">
                        <a:latin typeface="Cambria Math"/>
                      </a:rPr>
                      <m:t>=−4</m:t>
                    </m:r>
                  </m:oMath>
                </a14:m>
                <a:endParaRPr lang="en-US" sz="1400" dirty="0" smtClean="0"/>
              </a:p>
              <a:p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/>
                      </a:rPr>
                      <m:t>11</m:t>
                    </m:r>
                    <m:d>
                      <m:dPr>
                        <m:ctrlPr>
                          <a:rPr lang="en-US" sz="1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/>
                          </a:rPr>
                          <m:t>𝑦</m:t>
                        </m:r>
                        <m:r>
                          <a:rPr lang="en-US" sz="1400" b="0" i="1" smtClean="0">
                            <a:latin typeface="Cambria Math"/>
                          </a:rPr>
                          <m:t>−2</m:t>
                        </m:r>
                      </m:e>
                    </m:d>
                    <m:r>
                      <a:rPr lang="en-US" sz="1400" b="0" i="1" smtClean="0">
                        <a:latin typeface="Cambria Math"/>
                      </a:rPr>
                      <m:t>−7</m:t>
                    </m:r>
                    <m:r>
                      <a:rPr lang="en-US" sz="1400" b="0" i="1" smtClean="0">
                        <a:latin typeface="Cambria Math"/>
                      </a:rPr>
                      <m:t>𝑦</m:t>
                    </m:r>
                    <m:r>
                      <a:rPr lang="en-US" sz="1400" b="0" i="1" smtClean="0">
                        <a:latin typeface="Cambria Math"/>
                      </a:rPr>
                      <m:t>=14</m:t>
                    </m:r>
                  </m:oMath>
                </a14:m>
                <a:endParaRPr lang="en-US" sz="1400" b="0" dirty="0" smtClean="0"/>
              </a:p>
              <a:p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/>
                      </a:rPr>
                      <m:t>11</m:t>
                    </m:r>
                    <m:r>
                      <a:rPr lang="en-US" sz="1400" b="0" i="1" smtClean="0">
                        <a:latin typeface="Cambria Math"/>
                      </a:rPr>
                      <m:t>𝑦</m:t>
                    </m:r>
                    <m:r>
                      <a:rPr lang="en-US" sz="1400" b="0" i="1" smtClean="0">
                        <a:latin typeface="Cambria Math"/>
                      </a:rPr>
                      <m:t>−22−7</m:t>
                    </m:r>
                    <m:r>
                      <a:rPr lang="en-US" sz="1400" b="0" i="1" smtClean="0">
                        <a:latin typeface="Cambria Math"/>
                      </a:rPr>
                      <m:t>𝑦</m:t>
                    </m:r>
                    <m:r>
                      <a:rPr lang="en-US" sz="1400" b="0" i="1" smtClean="0">
                        <a:latin typeface="Cambria Math"/>
                      </a:rPr>
                      <m:t>=14</m:t>
                    </m:r>
                  </m:oMath>
                </a14:m>
                <a:endParaRPr lang="en-US" sz="1400" b="0" dirty="0" smtClean="0"/>
              </a:p>
              <a:p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/>
                      </a:rPr>
                      <m:t>4</m:t>
                    </m:r>
                    <m:r>
                      <a:rPr lang="en-US" sz="1400" b="0" i="1" smtClean="0">
                        <a:latin typeface="Cambria Math"/>
                      </a:rPr>
                      <m:t>𝑦</m:t>
                    </m:r>
                    <m:r>
                      <a:rPr lang="en-US" sz="1400" b="0" i="1" smtClean="0">
                        <a:latin typeface="Cambria Math"/>
                      </a:rPr>
                      <m:t>−22=14</m:t>
                    </m:r>
                  </m:oMath>
                </a14:m>
                <a:endParaRPr lang="en-US" sz="1400" b="0" dirty="0" smtClean="0"/>
              </a:p>
              <a:p>
                <a14:m>
                  <m:oMath xmlns:m="http://schemas.openxmlformats.org/officeDocument/2006/math">
                    <m:r>
                      <a:rPr lang="en-US" sz="1400" b="0" i="1" u="sng" smtClean="0">
                        <a:latin typeface="Cambria Math"/>
                      </a:rPr>
                      <m:t>       +22 +22</m:t>
                    </m:r>
                  </m:oMath>
                </a14:m>
                <a:endParaRPr lang="en-US" sz="1400" b="0" u="sng" dirty="0" smtClean="0"/>
              </a:p>
              <a:p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/>
                      </a:rPr>
                      <m:t>4</m:t>
                    </m:r>
                    <m:r>
                      <a:rPr lang="en-US" sz="1400" b="0" i="1" smtClean="0">
                        <a:latin typeface="Cambria Math"/>
                      </a:rPr>
                      <m:t>𝑦</m:t>
                    </m:r>
                    <m:r>
                      <a:rPr lang="en-US" sz="1400" b="0" i="1" smtClean="0">
                        <a:latin typeface="Cambria Math"/>
                      </a:rPr>
                      <m:t>=36</m:t>
                    </m:r>
                  </m:oMath>
                </a14:m>
                <a:endParaRPr lang="en-US" sz="1400" b="0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/>
                          </a:rPr>
                          <m:t>4</m:t>
                        </m:r>
                        <m:r>
                          <a:rPr lang="en-US" sz="1400" b="0" i="1" smtClean="0">
                            <a:latin typeface="Cambria Math"/>
                          </a:rPr>
                          <m:t>𝑦</m:t>
                        </m:r>
                      </m:num>
                      <m:den>
                        <m:r>
                          <a:rPr lang="en-US" sz="1400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sz="1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/>
                          </a:rPr>
                          <m:t>36</m:t>
                        </m:r>
                      </m:num>
                      <m:den>
                        <m:r>
                          <a:rPr lang="en-US" sz="14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en-US" sz="1400" dirty="0" smtClean="0"/>
              </a:p>
              <a:p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/>
                      </a:rPr>
                      <m:t>𝑦</m:t>
                    </m:r>
                    <m:r>
                      <a:rPr lang="en-US" sz="1400" b="0" i="1" smtClean="0">
                        <a:latin typeface="Cambria Math"/>
                      </a:rPr>
                      <m:t>=9</m:t>
                    </m:r>
                  </m:oMath>
                </a14:m>
                <a:endParaRPr lang="en-US" sz="1400" dirty="0" smtClean="0"/>
              </a:p>
              <a:p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/>
                      </a:rPr>
                      <m:t>2</m:t>
                    </m:r>
                    <m:r>
                      <a:rPr lang="en-US" sz="1400" b="0" i="1" smtClean="0">
                        <a:latin typeface="Cambria Math"/>
                      </a:rPr>
                      <m:t>𝑥</m:t>
                    </m:r>
                    <m:r>
                      <a:rPr lang="en-US" sz="1400" b="0" i="1" smtClean="0">
                        <a:latin typeface="Cambria Math"/>
                      </a:rPr>
                      <m:t>−2</m:t>
                    </m:r>
                    <m:d>
                      <m:dPr>
                        <m:ctrlPr>
                          <a:rPr lang="en-US" sz="1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/>
                          </a:rPr>
                          <m:t>9</m:t>
                        </m:r>
                      </m:e>
                    </m:d>
                    <m:r>
                      <a:rPr lang="en-US" sz="1400" b="0" i="1" smtClean="0">
                        <a:latin typeface="Cambria Math"/>
                      </a:rPr>
                      <m:t>=−4</m:t>
                    </m:r>
                  </m:oMath>
                </a14:m>
                <a:endParaRPr lang="en-US" sz="1400" dirty="0" smtClean="0"/>
              </a:p>
              <a:p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/>
                      </a:rPr>
                      <m:t>2</m:t>
                    </m:r>
                    <m:r>
                      <a:rPr lang="en-US" sz="1400" b="0" i="1" smtClean="0">
                        <a:latin typeface="Cambria Math"/>
                      </a:rPr>
                      <m:t>𝑥</m:t>
                    </m:r>
                    <m:r>
                      <a:rPr lang="en-US" sz="1400" b="0" i="1" smtClean="0">
                        <a:latin typeface="Cambria Math"/>
                      </a:rPr>
                      <m:t>−18=−4</m:t>
                    </m:r>
                  </m:oMath>
                </a14:m>
                <a:endParaRPr lang="en-US" sz="1400" b="0" dirty="0" smtClean="0"/>
              </a:p>
              <a:p>
                <a14:m>
                  <m:oMath xmlns:m="http://schemas.openxmlformats.org/officeDocument/2006/math">
                    <m:r>
                      <a:rPr lang="en-US" sz="1400" b="0" i="1" u="sng" smtClean="0">
                        <a:latin typeface="Cambria Math"/>
                      </a:rPr>
                      <m:t>       +18  +18</m:t>
                    </m:r>
                  </m:oMath>
                </a14:m>
                <a:endParaRPr lang="en-US" sz="1400" b="0" u="sng" dirty="0" smtClean="0"/>
              </a:p>
              <a:p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/>
                      </a:rPr>
                      <m:t>2</m:t>
                    </m:r>
                    <m:r>
                      <a:rPr lang="en-US" sz="1400" b="0" i="1" smtClean="0">
                        <a:latin typeface="Cambria Math"/>
                      </a:rPr>
                      <m:t>𝑥</m:t>
                    </m:r>
                    <m:r>
                      <a:rPr lang="en-US" sz="1400" b="0" i="1" smtClean="0">
                        <a:latin typeface="Cambria Math"/>
                      </a:rPr>
                      <m:t>=14</m:t>
                    </m:r>
                  </m:oMath>
                </a14:m>
                <a:endParaRPr lang="en-US" sz="1400" b="0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/>
                          </a:rPr>
                          <m:t>2</m:t>
                        </m:r>
                        <m:r>
                          <a:rPr lang="en-US" sz="1400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sz="1400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1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/>
                          </a:rPr>
                          <m:t>14</m:t>
                        </m:r>
                      </m:num>
                      <m:den>
                        <m:r>
                          <a:rPr lang="en-US" sz="14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sz="1400" dirty="0" smtClean="0"/>
              </a:p>
              <a:p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/>
                      </a:rPr>
                      <m:t>𝑥</m:t>
                    </m:r>
                    <m:r>
                      <a:rPr lang="en-US" sz="1400" b="0" i="1" smtClean="0">
                        <a:latin typeface="Cambria Math"/>
                      </a:rPr>
                      <m:t>=7</m:t>
                    </m:r>
                  </m:oMath>
                </a14:m>
                <a:endParaRPr lang="en-US" sz="1400" b="0" dirty="0" smtClean="0"/>
              </a:p>
              <a:p>
                <a:r>
                  <a:rPr lang="en-US" sz="1400" dirty="0" smtClean="0"/>
                  <a:t>(7,9)</a:t>
                </a:r>
                <a:endParaRPr lang="en-US" sz="1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b="-68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quarter" idx="2"/>
              </p:nvPr>
            </p:nvSpPr>
            <p:spPr/>
            <p:txBody>
              <a:bodyPr>
                <a:noAutofit/>
              </a:bodyPr>
              <a:lstStyle/>
              <a:p>
                <a:r>
                  <a:rPr lang="en-US" sz="3200" dirty="0" smtClean="0"/>
                  <a:t>Look for equation that can be divisible by everything</a:t>
                </a:r>
              </a:p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2</m:t>
                    </m:r>
                    <m:r>
                      <a:rPr lang="en-US" sz="3200" b="0" i="1" smtClean="0">
                        <a:latin typeface="Cambria Math"/>
                      </a:rPr>
                      <m:t>𝑥</m:t>
                    </m:r>
                    <m:r>
                      <a:rPr lang="en-US" sz="3200" b="0" i="1" smtClean="0">
                        <a:latin typeface="Cambria Math"/>
                      </a:rPr>
                      <m:t>−2</m:t>
                    </m:r>
                    <m:r>
                      <a:rPr lang="en-US" sz="3200" b="0" i="1" smtClean="0">
                        <a:latin typeface="Cambria Math"/>
                      </a:rPr>
                      <m:t>𝑦</m:t>
                    </m:r>
                    <m:r>
                      <a:rPr lang="en-US" sz="3200" b="0" i="1" smtClean="0">
                        <a:latin typeface="Cambria Math"/>
                      </a:rPr>
                      <m:t>=−4</m:t>
                    </m:r>
                  </m:oMath>
                </a14:m>
                <a:endParaRPr lang="en-US" sz="3200" b="0" dirty="0" smtClean="0"/>
              </a:p>
              <a:p>
                <a14:m>
                  <m:oMath xmlns:m="http://schemas.openxmlformats.org/officeDocument/2006/math">
                    <m:r>
                      <a:rPr lang="en-US" sz="3200" b="0" i="1" u="sng" smtClean="0">
                        <a:latin typeface="Cambria Math"/>
                      </a:rPr>
                      <m:t>       +2</m:t>
                    </m:r>
                    <m:r>
                      <a:rPr lang="en-US" sz="3200" b="0" i="1" u="sng" smtClean="0">
                        <a:latin typeface="Cambria Math"/>
                      </a:rPr>
                      <m:t>𝑦</m:t>
                    </m:r>
                    <m:r>
                      <a:rPr lang="en-US" sz="3200" b="0" i="1" u="sng" smtClean="0">
                        <a:latin typeface="Cambria Math"/>
                      </a:rPr>
                      <m:t>  +2</m:t>
                    </m:r>
                    <m:r>
                      <a:rPr lang="en-US" sz="3200" b="0" i="1" u="sng" smtClean="0">
                        <a:latin typeface="Cambria Math"/>
                      </a:rPr>
                      <m:t>𝑦</m:t>
                    </m:r>
                  </m:oMath>
                </a14:m>
                <a:endParaRPr lang="en-US" sz="3200" b="0" u="sng" dirty="0" smtClean="0"/>
              </a:p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2</m:t>
                    </m:r>
                    <m:r>
                      <a:rPr lang="en-US" sz="3200" b="0" i="1" smtClean="0">
                        <a:latin typeface="Cambria Math"/>
                      </a:rPr>
                      <m:t>𝑥</m:t>
                    </m:r>
                    <m:r>
                      <a:rPr lang="en-US" sz="3200" b="0" i="1" smtClean="0">
                        <a:latin typeface="Cambria Math"/>
                      </a:rPr>
                      <m:t>=2</m:t>
                    </m:r>
                    <m:r>
                      <a:rPr lang="en-US" sz="3200" b="0" i="1" smtClean="0">
                        <a:latin typeface="Cambria Math"/>
                      </a:rPr>
                      <m:t>𝑦</m:t>
                    </m:r>
                    <m:r>
                      <a:rPr lang="en-US" sz="3200" b="0" i="1" smtClean="0">
                        <a:latin typeface="Cambria Math"/>
                      </a:rPr>
                      <m:t>−4</m:t>
                    </m:r>
                  </m:oMath>
                </a14:m>
                <a:endParaRPr lang="en-US" sz="3200" b="0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2</m:t>
                        </m:r>
                        <m:r>
                          <a:rPr lang="en-US" sz="3200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32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2</m:t>
                        </m:r>
                        <m:r>
                          <a:rPr lang="en-US" sz="3200" b="0" i="1" smtClean="0">
                            <a:latin typeface="Cambria Math"/>
                          </a:rPr>
                          <m:t>𝑦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3200" b="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sz="3200" dirty="0" smtClean="0"/>
              </a:p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𝑥</m:t>
                    </m:r>
                    <m:r>
                      <a:rPr lang="en-US" sz="3200" b="0" i="1" smtClean="0">
                        <a:latin typeface="Cambria Math"/>
                      </a:rPr>
                      <m:t>=</m:t>
                    </m:r>
                    <m:r>
                      <a:rPr lang="en-US" sz="3200" b="0" i="1" smtClean="0">
                        <a:latin typeface="Cambria Math"/>
                      </a:rPr>
                      <m:t>𝑦</m:t>
                    </m:r>
                    <m:r>
                      <a:rPr lang="en-US" sz="3200" b="0" i="1" smtClean="0">
                        <a:latin typeface="Cambria Math"/>
                      </a:rPr>
                      <m:t>−2</m:t>
                    </m:r>
                  </m:oMath>
                </a14:m>
                <a:endParaRPr lang="en-US" sz="3200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2"/>
              </p:nvPr>
            </p:nvSpPr>
            <p:spPr>
              <a:blipFill rotWithShape="1">
                <a:blip r:embed="rId3"/>
                <a:stretch>
                  <a:fillRect l="-2439" t="-1733" r="-65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6826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Practice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fontScale="25000" lnSpcReduction="20000"/>
              </a:bodyPr>
              <a:lstStyle/>
              <a:p>
                <a14:m>
                  <m:oMath xmlns:m="http://schemas.openxmlformats.org/officeDocument/2006/math">
                    <m:r>
                      <a:rPr lang="en-US" sz="5600" b="0" i="1" smtClean="0">
                        <a:latin typeface="Cambria Math"/>
                      </a:rPr>
                      <m:t>5</m:t>
                    </m:r>
                    <m:r>
                      <a:rPr lang="en-US" sz="5600" b="0" i="1" smtClean="0">
                        <a:latin typeface="Cambria Math"/>
                      </a:rPr>
                      <m:t>𝑥</m:t>
                    </m:r>
                    <m:r>
                      <a:rPr lang="en-US" sz="5600" b="0" i="1" smtClean="0">
                        <a:latin typeface="Cambria Math"/>
                      </a:rPr>
                      <m:t>+2</m:t>
                    </m:r>
                    <m:r>
                      <a:rPr lang="en-US" sz="5600" b="0" i="1" smtClean="0">
                        <a:latin typeface="Cambria Math"/>
                      </a:rPr>
                      <m:t>𝑦</m:t>
                    </m:r>
                    <m:r>
                      <a:rPr lang="en-US" sz="5600" b="0" i="1" smtClean="0">
                        <a:latin typeface="Cambria Math"/>
                      </a:rPr>
                      <m:t>=9</m:t>
                    </m:r>
                  </m:oMath>
                </a14:m>
                <a:endParaRPr lang="en-US" sz="5600" b="0" dirty="0" smtClean="0"/>
              </a:p>
              <a:p>
                <a14:m>
                  <m:oMath xmlns:m="http://schemas.openxmlformats.org/officeDocument/2006/math">
                    <m:r>
                      <a:rPr lang="en-US" sz="5600" b="0" i="1" smtClean="0">
                        <a:latin typeface="Cambria Math"/>
                      </a:rPr>
                      <m:t>3</m:t>
                    </m:r>
                    <m:r>
                      <a:rPr lang="en-US" sz="5600" b="0" i="1" smtClean="0">
                        <a:latin typeface="Cambria Math"/>
                      </a:rPr>
                      <m:t>𝑥</m:t>
                    </m:r>
                    <m:r>
                      <a:rPr lang="en-US" sz="5600" b="0" i="1" smtClean="0">
                        <a:latin typeface="Cambria Math"/>
                      </a:rPr>
                      <m:t>+3</m:t>
                    </m:r>
                    <m:r>
                      <a:rPr lang="en-US" sz="5600" b="0" i="1" smtClean="0">
                        <a:latin typeface="Cambria Math"/>
                      </a:rPr>
                      <m:t>𝑦</m:t>
                    </m:r>
                    <m:r>
                      <a:rPr lang="en-US" sz="5600" b="0" i="1" smtClean="0">
                        <a:latin typeface="Cambria Math"/>
                      </a:rPr>
                      <m:t>=−9</m:t>
                    </m:r>
                  </m:oMath>
                </a14:m>
                <a:endParaRPr lang="en-US" sz="5600" b="0" dirty="0" smtClean="0"/>
              </a:p>
              <a:p>
                <a14:m>
                  <m:oMath xmlns:m="http://schemas.openxmlformats.org/officeDocument/2006/math">
                    <m:r>
                      <a:rPr lang="en-US" sz="5600" b="0" i="1" smtClean="0">
                        <a:latin typeface="Cambria Math"/>
                      </a:rPr>
                      <m:t>5</m:t>
                    </m:r>
                    <m:d>
                      <m:dPr>
                        <m:ctrlPr>
                          <a:rPr lang="en-US" sz="56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56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5600" b="0" i="1" smtClean="0">
                            <a:latin typeface="Cambria Math"/>
                          </a:rPr>
                          <m:t>𝑦</m:t>
                        </m:r>
                        <m:r>
                          <a:rPr lang="en-US" sz="5600" b="0" i="1" smtClean="0">
                            <a:latin typeface="Cambria Math"/>
                          </a:rPr>
                          <m:t>−3</m:t>
                        </m:r>
                      </m:e>
                    </m:d>
                    <m:r>
                      <a:rPr lang="en-US" sz="5600" b="0" i="1" smtClean="0">
                        <a:latin typeface="Cambria Math"/>
                      </a:rPr>
                      <m:t>+2</m:t>
                    </m:r>
                    <m:r>
                      <a:rPr lang="en-US" sz="5600" b="0" i="1" smtClean="0">
                        <a:latin typeface="Cambria Math"/>
                      </a:rPr>
                      <m:t>𝑦</m:t>
                    </m:r>
                    <m:r>
                      <a:rPr lang="en-US" sz="5600" b="0" i="1" smtClean="0">
                        <a:latin typeface="Cambria Math"/>
                      </a:rPr>
                      <m:t>=9</m:t>
                    </m:r>
                  </m:oMath>
                </a14:m>
                <a:endParaRPr lang="en-US" sz="5600" b="0" dirty="0" smtClean="0"/>
              </a:p>
              <a:p>
                <a14:m>
                  <m:oMath xmlns:m="http://schemas.openxmlformats.org/officeDocument/2006/math">
                    <m:r>
                      <a:rPr lang="en-US" sz="5600" b="0" i="1" smtClean="0">
                        <a:latin typeface="Cambria Math"/>
                      </a:rPr>
                      <m:t>−5</m:t>
                    </m:r>
                    <m:r>
                      <a:rPr lang="en-US" sz="5600" b="0" i="1" smtClean="0">
                        <a:latin typeface="Cambria Math"/>
                      </a:rPr>
                      <m:t>𝑦</m:t>
                    </m:r>
                    <m:r>
                      <a:rPr lang="en-US" sz="5600" b="0" i="1" smtClean="0">
                        <a:latin typeface="Cambria Math"/>
                      </a:rPr>
                      <m:t>−15+2</m:t>
                    </m:r>
                    <m:r>
                      <a:rPr lang="en-US" sz="5600" b="0" i="1" smtClean="0">
                        <a:latin typeface="Cambria Math"/>
                      </a:rPr>
                      <m:t>𝑦</m:t>
                    </m:r>
                    <m:r>
                      <a:rPr lang="en-US" sz="5600" b="0" i="1" smtClean="0">
                        <a:latin typeface="Cambria Math"/>
                      </a:rPr>
                      <m:t>=9</m:t>
                    </m:r>
                  </m:oMath>
                </a14:m>
                <a:endParaRPr lang="en-US" sz="5600" b="0" dirty="0" smtClean="0"/>
              </a:p>
              <a:p>
                <a14:m>
                  <m:oMath xmlns:m="http://schemas.openxmlformats.org/officeDocument/2006/math">
                    <m:r>
                      <a:rPr lang="en-US" sz="5600" b="0" i="1" smtClean="0">
                        <a:latin typeface="Cambria Math"/>
                      </a:rPr>
                      <m:t>−3</m:t>
                    </m:r>
                    <m:r>
                      <a:rPr lang="en-US" sz="5600" b="0" i="1" smtClean="0">
                        <a:latin typeface="Cambria Math"/>
                      </a:rPr>
                      <m:t>𝑦</m:t>
                    </m:r>
                    <m:r>
                      <a:rPr lang="en-US" sz="5600" b="0" i="1" smtClean="0">
                        <a:latin typeface="Cambria Math"/>
                      </a:rPr>
                      <m:t>−15=  9</m:t>
                    </m:r>
                  </m:oMath>
                </a14:m>
                <a:endParaRPr lang="en-US" sz="5600" b="0" dirty="0" smtClean="0"/>
              </a:p>
              <a:p>
                <a14:m>
                  <m:oMath xmlns:m="http://schemas.openxmlformats.org/officeDocument/2006/math">
                    <m:r>
                      <a:rPr lang="en-US" sz="5600" b="0" i="1" u="sng" smtClean="0">
                        <a:latin typeface="Cambria Math"/>
                      </a:rPr>
                      <m:t>           +15+15</m:t>
                    </m:r>
                  </m:oMath>
                </a14:m>
                <a:endParaRPr lang="en-US" sz="5600" b="0" u="sng" dirty="0" smtClean="0"/>
              </a:p>
              <a:p>
                <a14:m>
                  <m:oMath xmlns:m="http://schemas.openxmlformats.org/officeDocument/2006/math">
                    <m:r>
                      <a:rPr lang="en-US" sz="5600" b="0" i="1" smtClean="0">
                        <a:latin typeface="Cambria Math"/>
                      </a:rPr>
                      <m:t>−3</m:t>
                    </m:r>
                    <m:r>
                      <a:rPr lang="en-US" sz="5600" b="0" i="1" smtClean="0">
                        <a:latin typeface="Cambria Math"/>
                      </a:rPr>
                      <m:t>𝑦</m:t>
                    </m:r>
                    <m:r>
                      <a:rPr lang="en-US" sz="5600" b="0" i="1" smtClean="0">
                        <a:latin typeface="Cambria Math"/>
                      </a:rPr>
                      <m:t>=24</m:t>
                    </m:r>
                  </m:oMath>
                </a14:m>
                <a:endParaRPr lang="en-US" sz="5600" b="0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56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5600" b="0" i="1" smtClean="0">
                            <a:latin typeface="Cambria Math"/>
                          </a:rPr>
                          <m:t>−3</m:t>
                        </m:r>
                        <m:r>
                          <a:rPr lang="en-US" sz="5600" b="0" i="1" smtClean="0">
                            <a:latin typeface="Cambria Math"/>
                          </a:rPr>
                          <m:t>𝑦</m:t>
                        </m:r>
                      </m:num>
                      <m:den>
                        <m:r>
                          <a:rPr lang="en-US" sz="5600" b="0" i="1" smtClean="0">
                            <a:latin typeface="Cambria Math"/>
                          </a:rPr>
                          <m:t>−3</m:t>
                        </m:r>
                      </m:den>
                    </m:f>
                    <m:r>
                      <a:rPr lang="en-US" sz="56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56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5600" b="0" i="1" smtClean="0">
                            <a:latin typeface="Cambria Math"/>
                          </a:rPr>
                          <m:t>24</m:t>
                        </m:r>
                      </m:num>
                      <m:den>
                        <m:r>
                          <a:rPr lang="en-US" sz="5600" b="0" i="1" smtClean="0">
                            <a:latin typeface="Cambria Math"/>
                          </a:rPr>
                          <m:t>−3</m:t>
                        </m:r>
                      </m:den>
                    </m:f>
                  </m:oMath>
                </a14:m>
                <a:endParaRPr lang="en-US" sz="5600" b="0" dirty="0" smtClean="0"/>
              </a:p>
              <a:p>
                <a14:m>
                  <m:oMath xmlns:m="http://schemas.openxmlformats.org/officeDocument/2006/math">
                    <m:r>
                      <a:rPr lang="en-US" sz="5600" b="0" i="1" smtClean="0">
                        <a:latin typeface="Cambria Math"/>
                      </a:rPr>
                      <m:t>𝑦</m:t>
                    </m:r>
                    <m:r>
                      <a:rPr lang="en-US" sz="5600" b="0" i="1" smtClean="0">
                        <a:latin typeface="Cambria Math"/>
                      </a:rPr>
                      <m:t>=−8</m:t>
                    </m:r>
                  </m:oMath>
                </a14:m>
                <a:endParaRPr lang="en-US" sz="5600" b="0" dirty="0" smtClean="0"/>
              </a:p>
              <a:p>
                <a14:m>
                  <m:oMath xmlns:m="http://schemas.openxmlformats.org/officeDocument/2006/math">
                    <m:r>
                      <a:rPr lang="en-US" sz="5600" b="0" i="1" smtClean="0">
                        <a:latin typeface="Cambria Math"/>
                      </a:rPr>
                      <m:t>3</m:t>
                    </m:r>
                    <m:r>
                      <a:rPr lang="en-US" sz="5600" b="0" i="1" smtClean="0">
                        <a:latin typeface="Cambria Math"/>
                      </a:rPr>
                      <m:t>𝑥</m:t>
                    </m:r>
                    <m:r>
                      <a:rPr lang="en-US" sz="5600" b="0" i="1" smtClean="0">
                        <a:latin typeface="Cambria Math"/>
                      </a:rPr>
                      <m:t>+3</m:t>
                    </m:r>
                    <m:d>
                      <m:dPr>
                        <m:ctrlPr>
                          <a:rPr lang="en-US" sz="56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5600" b="0" i="1" smtClean="0">
                            <a:latin typeface="Cambria Math"/>
                          </a:rPr>
                          <m:t>−8</m:t>
                        </m:r>
                      </m:e>
                    </m:d>
                    <m:r>
                      <a:rPr lang="en-US" sz="5600" b="0" i="1" smtClean="0">
                        <a:latin typeface="Cambria Math"/>
                      </a:rPr>
                      <m:t>=−9</m:t>
                    </m:r>
                  </m:oMath>
                </a14:m>
                <a:endParaRPr lang="en-US" sz="5600" b="0" dirty="0" smtClean="0"/>
              </a:p>
              <a:p>
                <a14:m>
                  <m:oMath xmlns:m="http://schemas.openxmlformats.org/officeDocument/2006/math">
                    <m:r>
                      <a:rPr lang="en-US" sz="5600" b="0" i="1" smtClean="0">
                        <a:latin typeface="Cambria Math"/>
                      </a:rPr>
                      <m:t>3</m:t>
                    </m:r>
                    <m:r>
                      <a:rPr lang="en-US" sz="5600" b="0" i="1" smtClean="0">
                        <a:latin typeface="Cambria Math"/>
                      </a:rPr>
                      <m:t>𝑥</m:t>
                    </m:r>
                    <m:r>
                      <a:rPr lang="en-US" sz="5600" b="0" i="1" smtClean="0">
                        <a:latin typeface="Cambria Math"/>
                      </a:rPr>
                      <m:t>−24=−9</m:t>
                    </m:r>
                  </m:oMath>
                </a14:m>
                <a:endParaRPr lang="en-US" sz="5600" b="0" dirty="0" smtClean="0"/>
              </a:p>
              <a:p>
                <a14:m>
                  <m:oMath xmlns:m="http://schemas.openxmlformats.org/officeDocument/2006/math">
                    <m:r>
                      <a:rPr lang="en-US" sz="5600" b="0" i="1" smtClean="0">
                        <a:latin typeface="Cambria Math"/>
                      </a:rPr>
                      <m:t>       +24  +24</m:t>
                    </m:r>
                  </m:oMath>
                </a14:m>
                <a:endParaRPr lang="en-US" sz="5600" b="0" dirty="0" smtClean="0"/>
              </a:p>
              <a:p>
                <a14:m>
                  <m:oMath xmlns:m="http://schemas.openxmlformats.org/officeDocument/2006/math">
                    <m:r>
                      <a:rPr lang="en-US" sz="5600" b="0" i="1" smtClean="0">
                        <a:latin typeface="Cambria Math"/>
                      </a:rPr>
                      <m:t>3</m:t>
                    </m:r>
                    <m:r>
                      <a:rPr lang="en-US" sz="5600" b="0" i="1" smtClean="0">
                        <a:latin typeface="Cambria Math"/>
                      </a:rPr>
                      <m:t>𝑥</m:t>
                    </m:r>
                    <m:r>
                      <a:rPr lang="en-US" sz="5600" b="0" i="1" smtClean="0">
                        <a:latin typeface="Cambria Math"/>
                      </a:rPr>
                      <m:t>=15</m:t>
                    </m:r>
                  </m:oMath>
                </a14:m>
                <a:endParaRPr lang="en-US" sz="5600" b="0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56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5600" b="0" i="1" smtClean="0">
                            <a:latin typeface="Cambria Math"/>
                          </a:rPr>
                          <m:t>3</m:t>
                        </m:r>
                        <m:r>
                          <a:rPr lang="en-US" sz="5600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sz="5600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sz="56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56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5600" b="0" i="1" smtClean="0">
                            <a:latin typeface="Cambria Math"/>
                          </a:rPr>
                          <m:t>15</m:t>
                        </m:r>
                      </m:num>
                      <m:den>
                        <m:r>
                          <a:rPr lang="en-US" sz="56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US" sz="5600" b="0" dirty="0" smtClean="0"/>
              </a:p>
              <a:p>
                <a14:m>
                  <m:oMath xmlns:m="http://schemas.openxmlformats.org/officeDocument/2006/math">
                    <m:r>
                      <a:rPr lang="en-US" sz="5600" b="0" i="1" smtClean="0">
                        <a:latin typeface="Cambria Math"/>
                      </a:rPr>
                      <m:t>𝑥</m:t>
                    </m:r>
                    <m:r>
                      <a:rPr lang="en-US" sz="5600" b="0" i="1" smtClean="0">
                        <a:latin typeface="Cambria Math"/>
                      </a:rPr>
                      <m:t>=5</m:t>
                    </m:r>
                  </m:oMath>
                </a14:m>
                <a:endParaRPr lang="en-US" sz="5600" b="0" dirty="0" smtClean="0"/>
              </a:p>
              <a:p>
                <a:r>
                  <a:rPr lang="en-US" sz="5600" dirty="0" smtClean="0"/>
                  <a:t>(5,-8)</a:t>
                </a:r>
                <a:endParaRPr lang="en-US" sz="5600" b="0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b="-61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quarter" idx="2"/>
              </p:nvPr>
            </p:nvSpPr>
            <p:spPr/>
            <p:txBody>
              <a:bodyPr>
                <a:no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+3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=−9</m:t>
                    </m:r>
                  </m:oMath>
                </a14:m>
                <a:endParaRPr lang="en-US" sz="4000" b="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4000" b="0" i="1" u="sng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−3</m:t>
                    </m:r>
                    <m:r>
                      <a:rPr lang="en-US" sz="4000" b="0" i="1" u="sng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sz="4000" b="0" i="1" u="sng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−3</m:t>
                    </m:r>
                    <m:r>
                      <a:rPr lang="en-US" sz="4000" b="0" i="1" u="sng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</m:oMath>
                </a14:m>
                <a:endParaRPr lang="en-US" sz="4000" b="0" u="sng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=−3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−9</m:t>
                    </m:r>
                  </m:oMath>
                </a14:m>
                <a:endParaRPr lang="en-US" sz="4000" b="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−3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sz="4000" b="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−3</m:t>
                    </m:r>
                  </m:oMath>
                </a14:m>
                <a:endParaRPr lang="en-US" sz="4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2"/>
              </p:nvPr>
            </p:nvSpPr>
            <p:spPr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5233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 3 Story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 drama club earns $1040 from a production.  A total of 64 adult tickets and 132 student tickets were sold.  An adult ticket costs twice as much as a student ticket.  Write a system of equations.  What is the price of each ticket?</a:t>
            </a:r>
          </a:p>
          <a:p>
            <a:r>
              <a:rPr lang="en-US" dirty="0" smtClean="0"/>
              <a:t>Adult = x</a:t>
            </a:r>
          </a:p>
          <a:p>
            <a:r>
              <a:rPr lang="en-US" dirty="0" smtClean="0"/>
              <a:t>Student = y.</a:t>
            </a:r>
          </a:p>
          <a:p>
            <a:pPr lvl="1"/>
            <a:r>
              <a:rPr lang="en-US" sz="2600" dirty="0" smtClean="0"/>
              <a:t>2 equations</a:t>
            </a:r>
          </a:p>
          <a:p>
            <a:pPr lvl="2"/>
            <a:r>
              <a:rPr lang="en-US" sz="2600" dirty="0" smtClean="0"/>
              <a:t>1. number of tickets sold</a:t>
            </a:r>
          </a:p>
          <a:p>
            <a:pPr lvl="2"/>
            <a:r>
              <a:rPr lang="en-US" sz="2600" dirty="0" smtClean="0"/>
              <a:t>2. cost of tickets</a:t>
            </a:r>
          </a:p>
          <a:p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/>
              <p:cNvSpPr>
                <a:spLocks noGrp="1"/>
              </p:cNvSpPr>
              <p:nvPr>
                <p:ph sz="quarter" idx="2"/>
              </p:nvPr>
            </p:nvSpPr>
            <p:spPr/>
            <p:txBody>
              <a:bodyPr>
                <a:no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</a:rPr>
                      <m:t>64</m:t>
                    </m:r>
                    <m:r>
                      <a:rPr lang="en-US" sz="2400" i="1" smtClean="0">
                        <a:latin typeface="Cambria Math"/>
                      </a:rPr>
                      <m:t>𝑥</m:t>
                    </m:r>
                    <m:r>
                      <a:rPr lang="en-US" sz="2400" i="1" smtClean="0">
                        <a:latin typeface="Cambria Math"/>
                      </a:rPr>
                      <m:t>+132</m:t>
                    </m:r>
                    <m:r>
                      <a:rPr lang="en-US" sz="2400" i="1" smtClean="0">
                        <a:latin typeface="Cambria Math"/>
                      </a:rPr>
                      <m:t>𝑦</m:t>
                    </m:r>
                    <m:r>
                      <a:rPr lang="en-US" sz="2400" i="1" smtClean="0">
                        <a:latin typeface="Cambria Math"/>
                      </a:rPr>
                      <m:t>=1040</m:t>
                    </m:r>
                  </m:oMath>
                </a14:m>
                <a:endParaRPr lang="en-US" sz="2400" dirty="0"/>
              </a:p>
              <a:p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𝑥</m:t>
                    </m:r>
                    <m:r>
                      <a:rPr lang="en-US" sz="2400" i="1">
                        <a:latin typeface="Cambria Math"/>
                      </a:rPr>
                      <m:t>=2</m:t>
                    </m:r>
                    <m:r>
                      <a:rPr lang="en-US" sz="2400" i="1">
                        <a:latin typeface="Cambria Math"/>
                      </a:rPr>
                      <m:t>𝑦</m:t>
                    </m:r>
                  </m:oMath>
                </a14:m>
                <a:endParaRPr lang="en-US" sz="2400" dirty="0" smtClean="0"/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64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US" sz="2400" b="0" i="1" smtClean="0">
                        <a:latin typeface="Cambria Math"/>
                      </a:rPr>
                      <m:t>+132</m:t>
                    </m:r>
                    <m:r>
                      <a:rPr lang="en-US" sz="2400" b="0" i="1" smtClean="0">
                        <a:latin typeface="Cambria Math"/>
                      </a:rPr>
                      <m:t>𝑦</m:t>
                    </m:r>
                    <m:r>
                      <a:rPr lang="en-US" sz="2400" b="0" i="1" smtClean="0">
                        <a:latin typeface="Cambria Math"/>
                      </a:rPr>
                      <m:t>=1040</m:t>
                    </m:r>
                  </m:oMath>
                </a14:m>
                <a:endParaRPr lang="en-US" sz="2400" b="0" dirty="0" smtClean="0"/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128</m:t>
                    </m:r>
                    <m:r>
                      <a:rPr lang="en-US" sz="2400" b="0" i="1" smtClean="0">
                        <a:latin typeface="Cambria Math"/>
                      </a:rPr>
                      <m:t>𝑦</m:t>
                    </m:r>
                    <m:r>
                      <a:rPr lang="en-US" sz="2400" b="0" i="1" smtClean="0">
                        <a:latin typeface="Cambria Math"/>
                      </a:rPr>
                      <m:t>+132</m:t>
                    </m:r>
                    <m:r>
                      <a:rPr lang="en-US" sz="2400" b="0" i="1" smtClean="0">
                        <a:latin typeface="Cambria Math"/>
                      </a:rPr>
                      <m:t>𝑦</m:t>
                    </m:r>
                    <m:r>
                      <a:rPr lang="en-US" sz="2400" b="0" i="1" smtClean="0">
                        <a:latin typeface="Cambria Math"/>
                      </a:rPr>
                      <m:t>=1040</m:t>
                    </m:r>
                  </m:oMath>
                </a14:m>
                <a:endParaRPr lang="en-US" sz="2400" b="0" dirty="0" smtClean="0"/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260</m:t>
                    </m:r>
                    <m:r>
                      <a:rPr lang="en-US" sz="2400" b="0" i="1" smtClean="0">
                        <a:latin typeface="Cambria Math"/>
                      </a:rPr>
                      <m:t>𝑦</m:t>
                    </m:r>
                    <m:r>
                      <a:rPr lang="en-US" sz="2400" b="0" i="1" smtClean="0">
                        <a:latin typeface="Cambria Math"/>
                      </a:rPr>
                      <m:t>=1040</m:t>
                    </m:r>
                  </m:oMath>
                </a14:m>
                <a:endParaRPr lang="en-US" sz="2400" b="0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260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𝑦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260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1040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260</m:t>
                        </m:r>
                      </m:den>
                    </m:f>
                  </m:oMath>
                </a14:m>
                <a:endParaRPr lang="en-US" sz="2400" dirty="0"/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𝑦</m:t>
                    </m:r>
                    <m:r>
                      <a:rPr lang="en-US" sz="2400" b="0" i="1" smtClean="0">
                        <a:latin typeface="Cambria Math"/>
                      </a:rPr>
                      <m:t>=4</m:t>
                    </m:r>
                  </m:oMath>
                </a14:m>
                <a:endParaRPr lang="en-US" sz="2400" b="0" dirty="0" smtClean="0"/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=2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4</m:t>
                        </m:r>
                      </m:e>
                    </m:d>
                  </m:oMath>
                </a14:m>
                <a:endParaRPr lang="en-US" sz="2400" b="0" dirty="0" smtClean="0"/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=8</m:t>
                    </m:r>
                  </m:oMath>
                </a14:m>
                <a:endParaRPr lang="en-US" sz="2400" b="0" dirty="0" smtClean="0"/>
              </a:p>
              <a:p>
                <a:r>
                  <a:rPr lang="en-US" sz="2400" dirty="0" smtClean="0"/>
                  <a:t>Adult = $8</a:t>
                </a:r>
              </a:p>
              <a:p>
                <a:r>
                  <a:rPr lang="en-US" sz="2400" dirty="0" smtClean="0"/>
                  <a:t>Student = $4</a:t>
                </a:r>
                <a:endParaRPr lang="en-US" sz="2400" dirty="0"/>
              </a:p>
            </p:txBody>
          </p:sp>
        </mc:Choice>
        <mc:Fallback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2"/>
              </p:nvPr>
            </p:nvSpPr>
            <p:spPr>
              <a:blipFill rotWithShape="1">
                <a:blip r:embed="rId2"/>
                <a:stretch>
                  <a:fillRect l="-1138" b="-129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73546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167</TotalTime>
  <Words>1095</Words>
  <Application>Microsoft Office PowerPoint</Application>
  <PresentationFormat>On-screen Show (4:3)</PresentationFormat>
  <Paragraphs>165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Equity</vt:lpstr>
      <vt:lpstr>5.2 Solve by Substitution</vt:lpstr>
      <vt:lpstr>What We Will Learn</vt:lpstr>
      <vt:lpstr>Exs. 1 and 2 </vt:lpstr>
      <vt:lpstr>Exs. 1 and 2 Continued</vt:lpstr>
      <vt:lpstr>Exs. 1 and 2 cont.</vt:lpstr>
      <vt:lpstr>Your Practice</vt:lpstr>
      <vt:lpstr>Exs. 1 and 2 cont</vt:lpstr>
      <vt:lpstr>Your Practice</vt:lpstr>
      <vt:lpstr>Ex. 3 Story Problems</vt:lpstr>
      <vt:lpstr>Your Practice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5.2 Solve by Substitution</dc:title>
  <dc:creator>Administrator</dc:creator>
  <cp:lastModifiedBy>Administrator</cp:lastModifiedBy>
  <cp:revision>9</cp:revision>
  <dcterms:created xsi:type="dcterms:W3CDTF">2017-01-05T12:49:54Z</dcterms:created>
  <dcterms:modified xsi:type="dcterms:W3CDTF">2017-01-05T15:37:19Z</dcterms:modified>
</cp:coreProperties>
</file>