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3B8AE1-C41D-4C10-A40E-3BA77BBF8A4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1B76E8-9102-40C1-8852-AED14D9E52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8AE1-C41D-4C10-A40E-3BA77BBF8A4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76E8-9102-40C1-8852-AED14D9E5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8AE1-C41D-4C10-A40E-3BA77BBF8A4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76E8-9102-40C1-8852-AED14D9E5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3B8AE1-C41D-4C10-A40E-3BA77BBF8A4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1B76E8-9102-40C1-8852-AED14D9E52B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3B8AE1-C41D-4C10-A40E-3BA77BBF8A4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1B76E8-9102-40C1-8852-AED14D9E52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8AE1-C41D-4C10-A40E-3BA77BBF8A4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76E8-9102-40C1-8852-AED14D9E52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8AE1-C41D-4C10-A40E-3BA77BBF8A4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76E8-9102-40C1-8852-AED14D9E52B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3B8AE1-C41D-4C10-A40E-3BA77BBF8A4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1B76E8-9102-40C1-8852-AED14D9E52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8AE1-C41D-4C10-A40E-3BA77BBF8A4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76E8-9102-40C1-8852-AED14D9E5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3B8AE1-C41D-4C10-A40E-3BA77BBF8A4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1B76E8-9102-40C1-8852-AED14D9E52B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3B8AE1-C41D-4C10-A40E-3BA77BBF8A4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1B76E8-9102-40C1-8852-AED14D9E52B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3B8AE1-C41D-4C10-A40E-3BA77BBF8A4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1B76E8-9102-40C1-8852-AED14D9E52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5.3 solve by elimination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Solve by elimination</a:t>
            </a:r>
          </a:p>
          <a:p>
            <a:r>
              <a:rPr lang="en-US" dirty="0" smtClean="0"/>
              <a:t>Story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4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Exs</a:t>
            </a:r>
            <a:r>
              <a:rPr lang="en-US" dirty="0" smtClean="0"/>
              <a:t>. 1 and 2 solve by elimination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32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sz="4900" b="0" i="1" smtClean="0">
                        <a:latin typeface="Cambria Math"/>
                      </a:rPr>
                      <m:t>3</m:t>
                    </m:r>
                    <m:r>
                      <a:rPr lang="en-US" sz="4900" b="0" i="1" smtClean="0">
                        <a:latin typeface="Cambria Math"/>
                      </a:rPr>
                      <m:t>𝑥</m:t>
                    </m:r>
                    <m:r>
                      <a:rPr lang="en-US" sz="4900" b="0" i="1" smtClean="0">
                        <a:latin typeface="Cambria Math"/>
                      </a:rPr>
                      <m:t>+2</m:t>
                    </m:r>
                    <m:r>
                      <a:rPr lang="en-US" sz="4900" b="0" i="1" smtClean="0">
                        <a:latin typeface="Cambria Math"/>
                      </a:rPr>
                      <m:t>𝑦</m:t>
                    </m:r>
                    <m:r>
                      <a:rPr lang="en-US" sz="4900" b="0" i="1" smtClean="0">
                        <a:latin typeface="Cambria Math"/>
                      </a:rPr>
                      <m:t>=4</m:t>
                    </m:r>
                  </m:oMath>
                </a14:m>
                <a:endParaRPr lang="en-US" sz="4900" b="0" dirty="0" smtClean="0"/>
              </a:p>
              <a:p>
                <a14:m>
                  <m:oMath xmlns:m="http://schemas.openxmlformats.org/officeDocument/2006/math">
                    <m:r>
                      <a:rPr lang="en-US" sz="4900" b="0" i="1" u="sng" smtClean="0">
                        <a:latin typeface="Cambria Math"/>
                      </a:rPr>
                      <m:t>3</m:t>
                    </m:r>
                    <m:r>
                      <a:rPr lang="en-US" sz="4900" b="0" i="1" u="sng" smtClean="0">
                        <a:latin typeface="Cambria Math"/>
                      </a:rPr>
                      <m:t>𝑥</m:t>
                    </m:r>
                    <m:r>
                      <a:rPr lang="en-US" sz="4900" b="0" i="1" u="sng" smtClean="0">
                        <a:latin typeface="Cambria Math"/>
                      </a:rPr>
                      <m:t>−2</m:t>
                    </m:r>
                    <m:r>
                      <a:rPr lang="en-US" sz="4900" b="0" i="1" u="sng" smtClean="0">
                        <a:latin typeface="Cambria Math"/>
                      </a:rPr>
                      <m:t>𝑦</m:t>
                    </m:r>
                    <m:r>
                      <a:rPr lang="en-US" sz="4900" b="0" i="1" u="sng" smtClean="0">
                        <a:latin typeface="Cambria Math"/>
                      </a:rPr>
                      <m:t>=−4</m:t>
                    </m:r>
                  </m:oMath>
                </a14:m>
                <a:endParaRPr lang="en-US" sz="4900" b="0" u="sng" dirty="0" smtClean="0"/>
              </a:p>
              <a:p>
                <a14:m>
                  <m:oMath xmlns:m="http://schemas.openxmlformats.org/officeDocument/2006/math">
                    <m:r>
                      <a:rPr lang="en-US" sz="4900" b="0" i="1" smtClean="0">
                        <a:latin typeface="Cambria Math"/>
                      </a:rPr>
                      <m:t>6</m:t>
                    </m:r>
                    <m:r>
                      <a:rPr lang="en-US" sz="4900" b="0" i="1" smtClean="0">
                        <a:latin typeface="Cambria Math"/>
                      </a:rPr>
                      <m:t>𝑥</m:t>
                    </m:r>
                    <m:r>
                      <a:rPr lang="en-US" sz="4900" b="0" i="1" smtClean="0">
                        <a:latin typeface="Cambria Math"/>
                      </a:rPr>
                      <m:t>          =0</m:t>
                    </m:r>
                  </m:oMath>
                </a14:m>
                <a:endParaRPr lang="en-US" sz="49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9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900" b="0" i="1" smtClean="0">
                            <a:latin typeface="Cambria Math"/>
                          </a:rPr>
                          <m:t>6</m:t>
                        </m:r>
                        <m:r>
                          <a:rPr lang="en-US" sz="49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49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49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9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9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49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4900" b="0" dirty="0" smtClean="0"/>
              </a:p>
              <a:p>
                <a14:m>
                  <m:oMath xmlns:m="http://schemas.openxmlformats.org/officeDocument/2006/math">
                    <m:r>
                      <a:rPr lang="en-US" sz="4900" b="0" i="1" smtClean="0">
                        <a:latin typeface="Cambria Math"/>
                      </a:rPr>
                      <m:t>𝑥</m:t>
                    </m:r>
                    <m:r>
                      <a:rPr lang="en-US" sz="490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4900" b="0" dirty="0" smtClean="0"/>
              </a:p>
              <a:p>
                <a14:m>
                  <m:oMath xmlns:m="http://schemas.openxmlformats.org/officeDocument/2006/math">
                    <m:r>
                      <a:rPr lang="en-US" sz="4900" b="0" i="1" smtClean="0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US" sz="49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900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4900" b="0" i="1" smtClean="0">
                        <a:latin typeface="Cambria Math"/>
                      </a:rPr>
                      <m:t>+2</m:t>
                    </m:r>
                    <m:r>
                      <a:rPr lang="en-US" sz="4900" b="0" i="1" smtClean="0">
                        <a:latin typeface="Cambria Math"/>
                      </a:rPr>
                      <m:t>𝑦</m:t>
                    </m:r>
                    <m:r>
                      <a:rPr lang="en-US" sz="4900" b="0" i="1" smtClean="0">
                        <a:latin typeface="Cambria Math"/>
                      </a:rPr>
                      <m:t>=4</m:t>
                    </m:r>
                  </m:oMath>
                </a14:m>
                <a:endParaRPr lang="en-US" sz="4900" b="0" dirty="0" smtClean="0"/>
              </a:p>
              <a:p>
                <a14:m>
                  <m:oMath xmlns:m="http://schemas.openxmlformats.org/officeDocument/2006/math">
                    <m:r>
                      <a:rPr lang="en-US" sz="4900" b="0" i="1" smtClean="0">
                        <a:latin typeface="Cambria Math"/>
                      </a:rPr>
                      <m:t>2</m:t>
                    </m:r>
                    <m:r>
                      <a:rPr lang="en-US" sz="4900" b="0" i="1" smtClean="0">
                        <a:latin typeface="Cambria Math"/>
                      </a:rPr>
                      <m:t>𝑦</m:t>
                    </m:r>
                    <m:r>
                      <a:rPr lang="en-US" sz="4900" b="0" i="1" smtClean="0">
                        <a:latin typeface="Cambria Math"/>
                      </a:rPr>
                      <m:t>=4</m:t>
                    </m:r>
                  </m:oMath>
                </a14:m>
                <a:endParaRPr lang="en-US" sz="49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9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900" b="0" i="1" smtClean="0">
                            <a:latin typeface="Cambria Math"/>
                          </a:rPr>
                          <m:t>2</m:t>
                        </m:r>
                        <m:r>
                          <a:rPr lang="en-US" sz="49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49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49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9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9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9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4900" b="0" dirty="0" smtClean="0"/>
              </a:p>
              <a:p>
                <a14:m>
                  <m:oMath xmlns:m="http://schemas.openxmlformats.org/officeDocument/2006/math">
                    <m:r>
                      <a:rPr lang="en-US" sz="4900" b="0" i="1" smtClean="0">
                        <a:latin typeface="Cambria Math"/>
                      </a:rPr>
                      <m:t>𝑦</m:t>
                    </m:r>
                    <m:r>
                      <a:rPr lang="en-US" sz="4900" b="0" i="1" smtClean="0">
                        <a:latin typeface="Cambria Math"/>
                      </a:rPr>
                      <m:t>=2</m:t>
                    </m:r>
                  </m:oMath>
                </a14:m>
                <a:endParaRPr lang="en-US" sz="4900" b="0" dirty="0" smtClean="0"/>
              </a:p>
              <a:p>
                <a:r>
                  <a:rPr lang="en-US" sz="4900" b="0" dirty="0" smtClean="0"/>
                  <a:t>(0,2)</a:t>
                </a:r>
              </a:p>
              <a:p>
                <a:endParaRPr lang="en-US" sz="4900" b="0" dirty="0" smtClean="0"/>
              </a:p>
              <a:p>
                <a:pPr marL="0" indent="0">
                  <a:buNone/>
                </a:pPr>
                <a:endParaRPr lang="en-US" sz="4900" b="0" dirty="0" smtClean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4600" dirty="0" smtClean="0"/>
              <a:t>Steps/Look for</a:t>
            </a:r>
          </a:p>
          <a:p>
            <a:r>
              <a:rPr lang="en-US" sz="4600" dirty="0" smtClean="0"/>
              <a:t>1. Look for variables </a:t>
            </a:r>
            <a:r>
              <a:rPr lang="en-US" sz="4600" dirty="0" smtClean="0"/>
              <a:t>with same coefficient AND </a:t>
            </a:r>
            <a:r>
              <a:rPr lang="en-US" sz="4600" dirty="0" smtClean="0"/>
              <a:t>opposite signs</a:t>
            </a:r>
          </a:p>
          <a:p>
            <a:r>
              <a:rPr lang="en-US" sz="4600" dirty="0" smtClean="0"/>
              <a:t>2. Look for variables </a:t>
            </a:r>
            <a:r>
              <a:rPr lang="en-US" sz="4600" smtClean="0"/>
              <a:t>with same coefficient OR </a:t>
            </a:r>
            <a:r>
              <a:rPr lang="en-US" sz="4600" dirty="0" smtClean="0"/>
              <a:t>opposite signs</a:t>
            </a:r>
          </a:p>
          <a:p>
            <a:pPr lvl="1"/>
            <a:r>
              <a:rPr lang="en-US" sz="4600" dirty="0" smtClean="0"/>
              <a:t>If opposite signs; multiply to get same coefficient</a:t>
            </a:r>
          </a:p>
          <a:p>
            <a:pPr lvl="2"/>
            <a:r>
              <a:rPr lang="en-US" sz="4600" dirty="0" smtClean="0"/>
              <a:t>Must multiply everything in equation</a:t>
            </a:r>
          </a:p>
          <a:p>
            <a:pPr lvl="1"/>
            <a:r>
              <a:rPr lang="en-US" sz="4600" dirty="0" smtClean="0"/>
              <a:t>If same coefficient; multiply by  -1 to everything</a:t>
            </a:r>
          </a:p>
          <a:p>
            <a:r>
              <a:rPr lang="en-US" sz="4600" dirty="0" smtClean="0"/>
              <a:t>3. Pick a variable to multiply to get same coefficient and opposite signs</a:t>
            </a:r>
          </a:p>
          <a:p>
            <a:r>
              <a:rPr lang="en-US" sz="4600" dirty="0" smtClean="0"/>
              <a:t>4. Eliminate variable</a:t>
            </a:r>
          </a:p>
          <a:p>
            <a:r>
              <a:rPr lang="en-US" sz="4600" dirty="0" smtClean="0"/>
              <a:t>5. Plug in numerical answer into either original equation</a:t>
            </a:r>
          </a:p>
          <a:p>
            <a:r>
              <a:rPr lang="en-US" sz="4600" dirty="0" smtClean="0"/>
              <a:t>6. Solve for other variable</a:t>
            </a:r>
          </a:p>
          <a:p>
            <a:r>
              <a:rPr lang="en-US" sz="4600" dirty="0" smtClean="0"/>
              <a:t>7. Write as a point</a:t>
            </a:r>
          </a:p>
          <a:p>
            <a:pPr lvl="1"/>
            <a:r>
              <a:rPr lang="en-US" sz="4600" dirty="0" smtClean="0"/>
              <a:t>(</a:t>
            </a:r>
            <a:r>
              <a:rPr lang="en-US" sz="4600" dirty="0" err="1" smtClean="0"/>
              <a:t>x,y</a:t>
            </a:r>
            <a:r>
              <a:rPr lang="en-US" sz="4600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6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/>
                      </a:rPr>
                      <m:t>−3</m:t>
                    </m:r>
                    <m:r>
                      <a:rPr lang="en-US" b="0" i="1" u="sng" smtClean="0">
                        <a:latin typeface="Cambria Math"/>
                      </a:rPr>
                      <m:t>𝑥</m:t>
                    </m:r>
                    <m:r>
                      <a:rPr lang="en-US" b="0" i="1" u="sng" smtClean="0">
                        <a:latin typeface="Cambria Math"/>
                      </a:rPr>
                      <m:t>+4</m:t>
                    </m:r>
                    <m:r>
                      <a:rPr lang="en-US" b="0" i="1" u="sng" smtClean="0">
                        <a:latin typeface="Cambria Math"/>
                      </a:rPr>
                      <m:t>𝑦</m:t>
                    </m:r>
                    <m:r>
                      <a:rPr lang="en-US" b="0" i="1" u="sng" smtClean="0">
                        <a:latin typeface="Cambria Math"/>
                      </a:rPr>
                      <m:t>=5</m:t>
                    </m:r>
                  </m:oMath>
                </a14:m>
                <a:endParaRPr lang="en-US" b="0" u="sng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=12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+4=7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/>
                      </a:rPr>
                      <m:t>       −4 −4</m:t>
                    </m:r>
                  </m:oMath>
                </a14:m>
                <a:endParaRPr lang="en-US" b="0" u="sng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(1,2)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82" b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310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Exs</a:t>
            </a:r>
            <a:r>
              <a:rPr lang="en-US" dirty="0" smtClean="0"/>
              <a:t>. 1 and 2 </a:t>
            </a:r>
            <a:r>
              <a:rPr lang="en-US" dirty="0" err="1" smtClean="0"/>
              <a:t>cont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=24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=12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=24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/>
                      </a:rPr>
                      <m:t>9</m:t>
                    </m:r>
                    <m:r>
                      <a:rPr lang="en-US" b="0" i="1" u="sng" smtClean="0">
                        <a:latin typeface="Cambria Math"/>
                      </a:rPr>
                      <m:t>𝑥</m:t>
                    </m:r>
                    <m:r>
                      <a:rPr lang="en-US" b="0" i="1" u="sng" smtClean="0">
                        <a:latin typeface="Cambria Math"/>
                      </a:rPr>
                      <m:t>+3</m:t>
                    </m:r>
                    <m:r>
                      <a:rPr lang="en-US" b="0" i="1" u="sng" smtClean="0">
                        <a:latin typeface="Cambria Math"/>
                      </a:rPr>
                      <m:t>𝑦</m:t>
                    </m:r>
                    <m:r>
                      <a:rPr lang="en-US" b="0" i="1" u="sng" smtClean="0">
                        <a:latin typeface="Cambria Math"/>
                      </a:rPr>
                      <m:t>=36</m:t>
                    </m:r>
                  </m:oMath>
                </a14:m>
                <a:endParaRPr lang="en-US" b="0" u="sng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     =60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=6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6−3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=24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/>
                      </a:rPr>
                      <m:t>−6          −6</m:t>
                    </m:r>
                  </m:oMath>
                </a14:m>
                <a:endParaRPr lang="en-US" b="0" u="sng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=18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=−6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(6,-6)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b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Y’s have opposite signs, so multiply to get same coefficient</a:t>
                </a:r>
              </a:p>
              <a:p>
                <a:pPr lvl="1"/>
                <a:r>
                  <a:rPr lang="en-US" dirty="0" smtClean="0"/>
                  <a:t>Remember to multiply whole equation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=12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9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=36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 t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407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9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+2</m:t>
                    </m:r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=39</m:t>
                    </m:r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6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+2</m:t>
                    </m:r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=9</m:t>
                    </m:r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9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+2</m:t>
                    </m:r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=39</m:t>
                    </m:r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u="sng" smtClean="0">
                        <a:latin typeface="Cambria Math"/>
                      </a:rPr>
                      <m:t>−6</m:t>
                    </m:r>
                    <m:r>
                      <a:rPr lang="en-US" sz="1600" b="0" i="1" u="sng" smtClean="0">
                        <a:latin typeface="Cambria Math"/>
                      </a:rPr>
                      <m:t>𝑥</m:t>
                    </m:r>
                    <m:r>
                      <a:rPr lang="en-US" sz="1600" b="0" i="1" u="sng" smtClean="0">
                        <a:latin typeface="Cambria Math"/>
                      </a:rPr>
                      <m:t>−2</m:t>
                    </m:r>
                    <m:r>
                      <a:rPr lang="en-US" sz="1600" b="0" i="1" u="sng" smtClean="0">
                        <a:latin typeface="Cambria Math"/>
                      </a:rPr>
                      <m:t>𝑦</m:t>
                    </m:r>
                    <m:r>
                      <a:rPr lang="en-US" sz="1600" b="0" i="1" u="sng" smtClean="0">
                        <a:latin typeface="Cambria Math"/>
                      </a:rPr>
                      <m:t>=−9</m:t>
                    </m:r>
                  </m:oMath>
                </a14:m>
                <a:endParaRPr lang="en-US" sz="1600" b="0" u="sng" dirty="0" smtClean="0"/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3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=30</m:t>
                    </m:r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3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=10</m:t>
                    </m:r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9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10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+2</m:t>
                    </m:r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=39</m:t>
                    </m:r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90+2</m:t>
                    </m:r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=39</m:t>
                    </m:r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u="sng" smtClean="0">
                        <a:latin typeface="Cambria Math"/>
                      </a:rPr>
                      <m:t>−90       −90</m:t>
                    </m:r>
                  </m:oMath>
                </a14:m>
                <a:endParaRPr lang="en-US" sz="1600" b="0" u="sng" dirty="0" smtClean="0"/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2</m:t>
                    </m:r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=−51</m:t>
                    </m:r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−51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160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=−25.2</m:t>
                    </m:r>
                  </m:oMath>
                </a14:m>
                <a:endParaRPr lang="en-US" sz="1600" b="0" dirty="0" smtClean="0"/>
              </a:p>
              <a:p>
                <a:r>
                  <a:rPr lang="en-US" sz="1600" dirty="0" smtClean="0"/>
                  <a:t>(10,-25.2)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b="-4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Have same coefficient; multiply one equation by -1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−1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=9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=−9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 t="-1200" r="-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873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Exs</a:t>
            </a:r>
            <a:r>
              <a:rPr lang="en-US" dirty="0" smtClean="0"/>
              <a:t>. 1 and 2 </a:t>
            </a:r>
            <a:r>
              <a:rPr lang="en-US" dirty="0" err="1" smtClean="0"/>
              <a:t>cont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4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−3</m:t>
                    </m:r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r>
                      <a:rPr lang="en-US" sz="1600" b="0" i="0" smtClean="0">
                        <a:latin typeface="Cambria Math"/>
                      </a:rPr>
                      <m:t>8</m:t>
                    </m:r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5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−2</m:t>
                    </m:r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=−11</m:t>
                    </m:r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20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−15</m:t>
                    </m:r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=40</m:t>
                    </m:r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u="sng" smtClean="0">
                        <a:latin typeface="Cambria Math"/>
                      </a:rPr>
                      <m:t>−20</m:t>
                    </m:r>
                    <m:r>
                      <a:rPr lang="en-US" sz="1600" b="0" i="1" u="sng" smtClean="0">
                        <a:latin typeface="Cambria Math"/>
                      </a:rPr>
                      <m:t>𝑥</m:t>
                    </m:r>
                    <m:r>
                      <a:rPr lang="en-US" sz="1600" b="0" i="1" u="sng" smtClean="0">
                        <a:latin typeface="Cambria Math"/>
                      </a:rPr>
                      <m:t>+8</m:t>
                    </m:r>
                    <m:r>
                      <a:rPr lang="en-US" sz="1600" b="0" i="1" u="sng" smtClean="0">
                        <a:latin typeface="Cambria Math"/>
                      </a:rPr>
                      <m:t>𝑦</m:t>
                    </m:r>
                    <m:r>
                      <a:rPr lang="en-US" sz="1600" b="0" i="1" u="sng" smtClean="0">
                        <a:latin typeface="Cambria Math"/>
                      </a:rPr>
                      <m:t>=44</m:t>
                    </m:r>
                  </m:oMath>
                </a14:m>
                <a:endParaRPr lang="en-US" sz="1600" b="0" u="sng" dirty="0" smtClean="0"/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−7</m:t>
                    </m:r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=84</m:t>
                    </m:r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−7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−7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84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−7</m:t>
                        </m:r>
                      </m:den>
                    </m:f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=−12</m:t>
                    </m:r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4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−3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−12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=8</m:t>
                    </m:r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4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+36=8</m:t>
                    </m:r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u="sng" smtClean="0">
                        <a:latin typeface="Cambria Math"/>
                      </a:rPr>
                      <m:t>       −36 −36</m:t>
                    </m:r>
                  </m:oMath>
                </a14:m>
                <a:endParaRPr lang="en-US" sz="1600" b="0" u="sng" dirty="0" smtClean="0"/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4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=−28</m:t>
                    </m:r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4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−28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=−7</m:t>
                    </m:r>
                  </m:oMath>
                </a14:m>
                <a:endParaRPr lang="en-US" sz="1600" b="0" dirty="0" smtClean="0"/>
              </a:p>
              <a:p>
                <a:r>
                  <a:rPr lang="en-US" sz="1600" b="0" dirty="0" smtClean="0"/>
                  <a:t>(-7,-12)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b="-4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Nothing opposite or same</a:t>
                </a:r>
              </a:p>
              <a:p>
                <a:r>
                  <a:rPr lang="en-US" dirty="0" smtClean="0"/>
                  <a:t>Pick a variable to get rid of and multiply to get opposite signs and same coefficient</a:t>
                </a:r>
              </a:p>
              <a:p>
                <a:r>
                  <a:rPr lang="en-US" dirty="0" smtClean="0"/>
                  <a:t>Going to get rid of x’s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=8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−15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=40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−4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=−11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+8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=44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Use these two equations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 l="-667" t="-800" r="-3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250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9</m:t>
                    </m:r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+2</m:t>
                    </m:r>
                    <m:r>
                      <a:rPr lang="en-US" sz="2600" b="0" i="1" smtClean="0">
                        <a:latin typeface="Cambria Math"/>
                      </a:rPr>
                      <m:t>𝑦</m:t>
                    </m:r>
                    <m:r>
                      <a:rPr lang="en-US" sz="2600" b="0" i="1" smtClean="0">
                        <a:latin typeface="Cambria Math"/>
                      </a:rPr>
                      <m:t>=39</m:t>
                    </m:r>
                  </m:oMath>
                </a14:m>
                <a:endParaRPr lang="en-US" sz="2600" b="0" dirty="0" smtClean="0"/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6</m:t>
                    </m:r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+13</m:t>
                    </m:r>
                    <m:r>
                      <a:rPr lang="en-US" sz="2600" b="0" i="1" smtClean="0">
                        <a:latin typeface="Cambria Math"/>
                      </a:rPr>
                      <m:t>𝑦</m:t>
                    </m:r>
                    <m:r>
                      <a:rPr lang="en-US" sz="2600" b="0" i="1" smtClean="0">
                        <a:latin typeface="Cambria Math"/>
                      </a:rPr>
                      <m:t>=−9</m:t>
                    </m:r>
                  </m:oMath>
                </a14:m>
                <a:endParaRPr lang="en-US" sz="2600" b="0" dirty="0" smtClean="0"/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117</m:t>
                    </m:r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+26</m:t>
                    </m:r>
                    <m:r>
                      <a:rPr lang="en-US" sz="2600" b="0" i="1" smtClean="0">
                        <a:latin typeface="Cambria Math"/>
                      </a:rPr>
                      <m:t>𝑦</m:t>
                    </m:r>
                    <m:r>
                      <a:rPr lang="en-US" sz="2600" b="0" i="1" smtClean="0">
                        <a:latin typeface="Cambria Math"/>
                      </a:rPr>
                      <m:t>=507</m:t>
                    </m:r>
                  </m:oMath>
                </a14:m>
                <a:endParaRPr lang="en-US" sz="2600" b="0" dirty="0" smtClean="0"/>
              </a:p>
              <a:p>
                <a14:m>
                  <m:oMath xmlns:m="http://schemas.openxmlformats.org/officeDocument/2006/math">
                    <m:r>
                      <a:rPr lang="en-US" sz="2600" b="0" i="1" u="sng" smtClean="0">
                        <a:latin typeface="Cambria Math"/>
                      </a:rPr>
                      <m:t>−12</m:t>
                    </m:r>
                    <m:r>
                      <a:rPr lang="en-US" sz="2600" b="0" i="1" u="sng" smtClean="0">
                        <a:latin typeface="Cambria Math"/>
                      </a:rPr>
                      <m:t>𝑥</m:t>
                    </m:r>
                    <m:r>
                      <a:rPr lang="en-US" sz="2600" b="0" i="1" u="sng" smtClean="0">
                        <a:latin typeface="Cambria Math"/>
                      </a:rPr>
                      <m:t>−26</m:t>
                    </m:r>
                    <m:r>
                      <a:rPr lang="en-US" sz="2600" b="0" i="1" u="sng" smtClean="0">
                        <a:latin typeface="Cambria Math"/>
                      </a:rPr>
                      <m:t>𝑦</m:t>
                    </m:r>
                    <m:r>
                      <a:rPr lang="en-US" sz="2600" b="0" i="1" u="sng" smtClean="0">
                        <a:latin typeface="Cambria Math"/>
                      </a:rPr>
                      <m:t>=18</m:t>
                    </m:r>
                  </m:oMath>
                </a14:m>
                <a:endParaRPr lang="en-US" sz="2600" b="0" u="sng" dirty="0" smtClean="0"/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105</m:t>
                    </m:r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=525</m:t>
                    </m:r>
                  </m:oMath>
                </a14:m>
                <a:endParaRPr lang="en-US" sz="26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105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105</m:t>
                        </m:r>
                      </m:den>
                    </m:f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525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105</m:t>
                        </m:r>
                      </m:den>
                    </m:f>
                  </m:oMath>
                </a14:m>
                <a:endParaRPr lang="en-US" sz="2600" b="0" dirty="0" smtClean="0"/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𝑥</m:t>
                    </m:r>
                    <m:r>
                      <a:rPr lang="en-US" sz="2600" b="0" i="1" smtClean="0">
                        <a:latin typeface="Cambria Math"/>
                      </a:rPr>
                      <m:t>=5</m:t>
                    </m:r>
                  </m:oMath>
                </a14:m>
                <a:endParaRPr lang="en-US" sz="2600" b="0" dirty="0" smtClean="0"/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9</m:t>
                    </m:r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5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+2</m:t>
                    </m:r>
                    <m:r>
                      <a:rPr lang="en-US" sz="2600" b="0" i="1" smtClean="0">
                        <a:latin typeface="Cambria Math"/>
                      </a:rPr>
                      <m:t>𝑦</m:t>
                    </m:r>
                    <m:r>
                      <a:rPr lang="en-US" sz="2600" b="0" i="1" smtClean="0">
                        <a:latin typeface="Cambria Math"/>
                      </a:rPr>
                      <m:t>=39</m:t>
                    </m:r>
                  </m:oMath>
                </a14:m>
                <a:endParaRPr lang="en-US" sz="2600" b="0" dirty="0" smtClean="0"/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45+2</m:t>
                    </m:r>
                    <m:r>
                      <a:rPr lang="en-US" sz="2600" b="0" i="1" smtClean="0">
                        <a:latin typeface="Cambria Math"/>
                      </a:rPr>
                      <m:t>𝑦</m:t>
                    </m:r>
                    <m:r>
                      <a:rPr lang="en-US" sz="2600" b="0" i="1" smtClean="0">
                        <a:latin typeface="Cambria Math"/>
                      </a:rPr>
                      <m:t>=39</m:t>
                    </m:r>
                  </m:oMath>
                </a14:m>
                <a:endParaRPr lang="en-US" sz="2600" b="0" dirty="0" smtClean="0"/>
              </a:p>
              <a:p>
                <a14:m>
                  <m:oMath xmlns:m="http://schemas.openxmlformats.org/officeDocument/2006/math">
                    <m:r>
                      <a:rPr lang="en-US" sz="2600" b="0" i="1" u="sng" smtClean="0">
                        <a:latin typeface="Cambria Math"/>
                      </a:rPr>
                      <m:t>−45        −45</m:t>
                    </m:r>
                  </m:oMath>
                </a14:m>
                <a:endParaRPr lang="en-US" sz="2600" b="0" u="sng" dirty="0" smtClean="0"/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2</m:t>
                    </m:r>
                    <m:r>
                      <a:rPr lang="en-US" sz="2600" b="0" i="1" smtClean="0">
                        <a:latin typeface="Cambria Math"/>
                      </a:rPr>
                      <m:t>𝑦</m:t>
                    </m:r>
                    <m:r>
                      <a:rPr lang="en-US" sz="2600" b="0" i="1" smtClean="0">
                        <a:latin typeface="Cambria Math"/>
                      </a:rPr>
                      <m:t>=−6</m:t>
                    </m:r>
                  </m:oMath>
                </a14:m>
                <a:endParaRPr lang="en-US" sz="26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</a:rPr>
                          <m:t>−6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600" b="0" dirty="0" smtClean="0"/>
              </a:p>
              <a:p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𝑦</m:t>
                    </m:r>
                    <m:r>
                      <a:rPr lang="en-US" sz="2600" b="0" i="1" smtClean="0">
                        <a:latin typeface="Cambria Math"/>
                      </a:rPr>
                      <m:t>=−3</m:t>
                    </m:r>
                  </m:oMath>
                </a14:m>
                <a:endParaRPr lang="en-US" sz="2600" b="0" dirty="0" smtClean="0"/>
              </a:p>
              <a:p>
                <a:r>
                  <a:rPr lang="en-US" sz="2600" b="0" dirty="0" smtClean="0"/>
                  <a:t>(5,-3)</a:t>
                </a:r>
              </a:p>
              <a:p>
                <a:pPr marL="0" indent="0">
                  <a:buNone/>
                </a:pPr>
                <a:endParaRPr lang="en-US" b="0" u="sng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r>
                  <a:rPr lang="en-US" dirty="0" smtClean="0"/>
                  <a:t>Going to get rid of y’s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13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=39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117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+26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=507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+13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=−9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−12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−26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=18</m:t>
                    </m:r>
                  </m:oMath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 t="-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3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 story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business with two locations buys seven large delivery vans and five small vans.  Location A gets five large and two small for $235,000 and location B gets two large and three small for $160,000. Write system and find the cost of each van.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Write 2 equations</a:t>
                </a:r>
              </a:p>
              <a:p>
                <a:r>
                  <a:rPr lang="en-US" dirty="0" smtClean="0"/>
                  <a:t>Location A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5</m:t>
                    </m:r>
                    <m:r>
                      <a:rPr lang="en-US" i="1">
                        <a:latin typeface="Cambria Math"/>
                      </a:rPr>
                      <m:t>𝑙</m:t>
                    </m:r>
                    <m:r>
                      <a:rPr lang="en-US" i="1">
                        <a:latin typeface="Cambria Math"/>
                      </a:rPr>
                      <m:t>+2</m:t>
                    </m:r>
                    <m:r>
                      <a:rPr lang="en-US" i="1">
                        <a:latin typeface="Cambria Math"/>
                      </a:rPr>
                      <m:t>𝑠</m:t>
                    </m:r>
                    <m:r>
                      <a:rPr lang="en-US" i="1">
                        <a:latin typeface="Cambria Math"/>
                      </a:rPr>
                      <m:t>=235,000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Location B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=160,000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Do like very last practice problem we did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2"/>
                <a:stretch>
                  <a:fillRect l="-833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3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864</Words>
  <Application>Microsoft Office PowerPoint</Application>
  <PresentationFormat>On-screen Show (4:3)</PresentationFormat>
  <Paragraphs>128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5.3 solve by elimination</vt:lpstr>
      <vt:lpstr>What we will learn</vt:lpstr>
      <vt:lpstr>Exs. 1 and 2 solve by elimination</vt:lpstr>
      <vt:lpstr>Your practice</vt:lpstr>
      <vt:lpstr>Exs. 1 and 2 cont</vt:lpstr>
      <vt:lpstr>Your Practice</vt:lpstr>
      <vt:lpstr>Exs. 1 and 2 cont</vt:lpstr>
      <vt:lpstr>Your Practice</vt:lpstr>
      <vt:lpstr>Ex. 3 story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solve by elimination</dc:title>
  <dc:creator>Administrator</dc:creator>
  <cp:lastModifiedBy>Administrator</cp:lastModifiedBy>
  <cp:revision>8</cp:revision>
  <dcterms:created xsi:type="dcterms:W3CDTF">2017-01-05T15:46:06Z</dcterms:created>
  <dcterms:modified xsi:type="dcterms:W3CDTF">2017-01-11T12:42:50Z</dcterms:modified>
</cp:coreProperties>
</file>