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3825-CBCB-4396-952C-654D2D219DDD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80B4-8085-4218-A393-3EBA7DFB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1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3825-CBCB-4396-952C-654D2D219DDD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80B4-8085-4218-A393-3EBA7DFB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5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3825-CBCB-4396-952C-654D2D219DDD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80B4-8085-4218-A393-3EBA7DFBEAB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4839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3825-CBCB-4396-952C-654D2D219DDD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80B4-8085-4218-A393-3EBA7DFB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35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3825-CBCB-4396-952C-654D2D219DDD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80B4-8085-4218-A393-3EBA7DFBEAB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8651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3825-CBCB-4396-952C-654D2D219DDD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80B4-8085-4218-A393-3EBA7DFB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84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3825-CBCB-4396-952C-654D2D219DDD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80B4-8085-4218-A393-3EBA7DFB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24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3825-CBCB-4396-952C-654D2D219DDD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80B4-8085-4218-A393-3EBA7DFB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62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3825-CBCB-4396-952C-654D2D219DDD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80B4-8085-4218-A393-3EBA7DFB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56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3825-CBCB-4396-952C-654D2D219DDD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80B4-8085-4218-A393-3EBA7DFB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51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3825-CBCB-4396-952C-654D2D219DDD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80B4-8085-4218-A393-3EBA7DFB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7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3825-CBCB-4396-952C-654D2D219DDD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80B4-8085-4218-A393-3EBA7DFB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3825-CBCB-4396-952C-654D2D219DDD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80B4-8085-4218-A393-3EBA7DFB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9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3825-CBCB-4396-952C-654D2D219DDD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80B4-8085-4218-A393-3EBA7DFB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7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3825-CBCB-4396-952C-654D2D219DDD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80B4-8085-4218-A393-3EBA7DFB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5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3825-CBCB-4396-952C-654D2D219DDD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80B4-8085-4218-A393-3EBA7DFB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0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33825-CBCB-4396-952C-654D2D219DDD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87C80B4-8085-4218-A393-3EBA7DFB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80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5.7 CPCTC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4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CPCTC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55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CPCTC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CPCTC is </a:t>
            </a:r>
            <a:r>
              <a:rPr lang="en-US" u="sng" dirty="0" smtClean="0"/>
              <a:t>C</a:t>
            </a:r>
            <a:r>
              <a:rPr lang="en-US" dirty="0" smtClean="0"/>
              <a:t>orresponding </a:t>
            </a:r>
            <a:r>
              <a:rPr lang="en-US" u="sng" dirty="0" smtClean="0"/>
              <a:t>P</a:t>
            </a:r>
            <a:r>
              <a:rPr lang="en-US" dirty="0" smtClean="0"/>
              <a:t>arts of </a:t>
            </a:r>
            <a:r>
              <a:rPr lang="en-US" u="sng" dirty="0" smtClean="0"/>
              <a:t>C</a:t>
            </a:r>
            <a:r>
              <a:rPr lang="en-US" dirty="0" smtClean="0"/>
              <a:t>ongruent </a:t>
            </a:r>
            <a:r>
              <a:rPr lang="en-US" u="sng" dirty="0" smtClean="0"/>
              <a:t>T</a:t>
            </a:r>
            <a:r>
              <a:rPr lang="en-US" dirty="0" smtClean="0"/>
              <a:t>riangles are </a:t>
            </a:r>
            <a:r>
              <a:rPr lang="en-US" u="sng" dirty="0" smtClean="0"/>
              <a:t>C</a:t>
            </a:r>
            <a:r>
              <a:rPr lang="en-US" dirty="0" smtClean="0"/>
              <a:t>ongruent</a:t>
            </a:r>
          </a:p>
          <a:p>
            <a:r>
              <a:rPr lang="en-US" dirty="0" smtClean="0"/>
              <a:t>Show two triangles congruent first, then corresponding parts are congruent</a:t>
            </a:r>
          </a:p>
          <a:p>
            <a:r>
              <a:rPr lang="en-US" dirty="0" smtClean="0"/>
              <a:t>Use CPCTC in proof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Given: picture</a:t>
                </a:r>
              </a:p>
              <a:p>
                <a:r>
                  <a:rPr lang="en-US" dirty="0" smtClean="0"/>
                  <a:t>Prove: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𝐷𝐵</m:t>
                        </m:r>
                      </m:e>
                    </m:acc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437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4608" y="4242550"/>
            <a:ext cx="2780688" cy="124853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5315426"/>
                  </p:ext>
                </p:extLst>
              </p:nvPr>
            </p:nvGraphicFramePr>
            <p:xfrm>
              <a:off x="5323839" y="2989041"/>
              <a:ext cx="4568306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84153">
                      <a:extLst>
                        <a:ext uri="{9D8B030D-6E8A-4147-A177-3AD203B41FA5}">
                          <a16:colId xmlns:a16="http://schemas.microsoft.com/office/drawing/2014/main" val="3177875158"/>
                        </a:ext>
                      </a:extLst>
                    </a:gridCol>
                    <a:gridCol w="2284153">
                      <a:extLst>
                        <a:ext uri="{9D8B030D-6E8A-4147-A177-3AD203B41FA5}">
                          <a16:colId xmlns:a16="http://schemas.microsoft.com/office/drawing/2014/main" val="27332076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Statement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Reason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4892288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1.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mtClean="0"/>
                                  </m:ctrlPr>
                                </m:accPr>
                                <m:e>
                                  <m:r>
                                    <a:rPr lang="en-US" smtClean="0"/>
                                    <m:t>𝐴𝐵</m:t>
                                  </m:r>
                                </m:e>
                              </m:acc>
                              <m:r>
                                <a:rPr lang="en-US" smtClean="0"/>
                                <m:t>∥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mtClean="0"/>
                                  </m:ctrlPr>
                                </m:accPr>
                                <m:e>
                                  <m:r>
                                    <a:rPr lang="en-US" smtClean="0"/>
                                    <m:t>𝐶𝐷</m:t>
                                  </m:r>
                                </m:e>
                              </m:acc>
                              <m:r>
                                <a:rPr lang="en-US" smtClean="0"/>
                                <m:t>, ∠</m:t>
                              </m:r>
                              <m:r>
                                <a:rPr lang="en-US" smtClean="0"/>
                                <m:t>𝐶</m:t>
                              </m:r>
                              <m:r>
                                <a:rPr lang="en-US" smtClean="0"/>
                                <m:t>≅∠</m:t>
                              </m:r>
                              <m:r>
                                <a:rPr lang="en-US" smtClean="0"/>
                                <m:t>𝐵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1. Given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321417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5315426"/>
                  </p:ext>
                </p:extLst>
              </p:nvPr>
            </p:nvGraphicFramePr>
            <p:xfrm>
              <a:off x="5323839" y="2989041"/>
              <a:ext cx="4568306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84153">
                      <a:extLst>
                        <a:ext uri="{9D8B030D-6E8A-4147-A177-3AD203B41FA5}">
                          <a16:colId xmlns:a16="http://schemas.microsoft.com/office/drawing/2014/main" val="3177875158"/>
                        </a:ext>
                      </a:extLst>
                    </a:gridCol>
                    <a:gridCol w="2284153">
                      <a:extLst>
                        <a:ext uri="{9D8B030D-6E8A-4147-A177-3AD203B41FA5}">
                          <a16:colId xmlns:a16="http://schemas.microsoft.com/office/drawing/2014/main" val="27332076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Statement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Reason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4892288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67" t="-109836" r="-100533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1. Given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321417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33556903"/>
                  </p:ext>
                </p:extLst>
              </p:nvPr>
            </p:nvGraphicFramePr>
            <p:xfrm>
              <a:off x="5323840" y="3730135"/>
              <a:ext cx="2282306" cy="3708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82306">
                      <a:extLst>
                        <a:ext uri="{9D8B030D-6E8A-4147-A177-3AD203B41FA5}">
                          <a16:colId xmlns:a16="http://schemas.microsoft.com/office/drawing/2014/main" val="128798718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2.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𝐶𝐴𝐷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≅∠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𝐵𝐷𝐴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5725336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33556903"/>
                  </p:ext>
                </p:extLst>
              </p:nvPr>
            </p:nvGraphicFramePr>
            <p:xfrm>
              <a:off x="5323840" y="3730135"/>
              <a:ext cx="2282306" cy="3708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82306">
                      <a:extLst>
                        <a:ext uri="{9D8B030D-6E8A-4147-A177-3AD203B41FA5}">
                          <a16:colId xmlns:a16="http://schemas.microsoft.com/office/drawing/2014/main" val="128798718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67" t="-9677" r="-533" b="-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57253366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563862"/>
              </p:ext>
            </p:extLst>
          </p:nvPr>
        </p:nvGraphicFramePr>
        <p:xfrm>
          <a:off x="7606146" y="3730135"/>
          <a:ext cx="228599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5999">
                  <a:extLst>
                    <a:ext uri="{9D8B030D-6E8A-4147-A177-3AD203B41FA5}">
                      <a16:colId xmlns:a16="http://schemas.microsoft.com/office/drawing/2014/main" val="10609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Alt.</a:t>
                      </a:r>
                      <a:r>
                        <a:rPr lang="en-US" baseline="0" dirty="0" smtClean="0"/>
                        <a:t> Int. Angles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11644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98428398"/>
                  </p:ext>
                </p:extLst>
              </p:nvPr>
            </p:nvGraphicFramePr>
            <p:xfrm>
              <a:off x="5318643" y="4100975"/>
              <a:ext cx="2287503" cy="3708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87503">
                      <a:extLst>
                        <a:ext uri="{9D8B030D-6E8A-4147-A177-3AD203B41FA5}">
                          <a16:colId xmlns:a16="http://schemas.microsoft.com/office/drawing/2014/main" val="358466336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3.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𝐴𝐷</m:t>
                                  </m:r>
                                </m:e>
                              </m:acc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≅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𝐴𝐷</m:t>
                                  </m:r>
                                </m:e>
                              </m:acc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2251193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98428398"/>
                  </p:ext>
                </p:extLst>
              </p:nvPr>
            </p:nvGraphicFramePr>
            <p:xfrm>
              <a:off x="5318643" y="4100975"/>
              <a:ext cx="2287503" cy="3708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87503">
                      <a:extLst>
                        <a:ext uri="{9D8B030D-6E8A-4147-A177-3AD203B41FA5}">
                          <a16:colId xmlns:a16="http://schemas.microsoft.com/office/drawing/2014/main" val="358466336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66" t="-8065" r="-532" b="-241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22511930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166921"/>
              </p:ext>
            </p:extLst>
          </p:nvPr>
        </p:nvGraphicFramePr>
        <p:xfrm>
          <a:off x="7606146" y="4100975"/>
          <a:ext cx="228599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5999">
                  <a:extLst>
                    <a:ext uri="{9D8B030D-6E8A-4147-A177-3AD203B41FA5}">
                      <a16:colId xmlns:a16="http://schemas.microsoft.com/office/drawing/2014/main" val="41881216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Reflex. Prop.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707918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462725"/>
                  </p:ext>
                </p:extLst>
              </p:nvPr>
            </p:nvGraphicFramePr>
            <p:xfrm>
              <a:off x="5318643" y="4471229"/>
              <a:ext cx="2287503" cy="3708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87503">
                      <a:extLst>
                        <a:ext uri="{9D8B030D-6E8A-4147-A177-3AD203B41FA5}">
                          <a16:colId xmlns:a16="http://schemas.microsoft.com/office/drawing/2014/main" val="1889351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4.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𝐴𝐶𝐷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≅∆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𝐷𝐵𝐴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6171942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462725"/>
                  </p:ext>
                </p:extLst>
              </p:nvPr>
            </p:nvGraphicFramePr>
            <p:xfrm>
              <a:off x="5318643" y="4471229"/>
              <a:ext cx="2287503" cy="3708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87503">
                      <a:extLst>
                        <a:ext uri="{9D8B030D-6E8A-4147-A177-3AD203B41FA5}">
                          <a16:colId xmlns:a16="http://schemas.microsoft.com/office/drawing/2014/main" val="1889351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266" t="-9677" r="-532" b="-209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61719429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750021"/>
              </p:ext>
            </p:extLst>
          </p:nvPr>
        </p:nvGraphicFramePr>
        <p:xfrm>
          <a:off x="7606146" y="4471229"/>
          <a:ext cx="228599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5999">
                  <a:extLst>
                    <a:ext uri="{9D8B030D-6E8A-4147-A177-3AD203B41FA5}">
                      <a16:colId xmlns:a16="http://schemas.microsoft.com/office/drawing/2014/main" val="28281194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 AAS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41351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3" name="Table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72366222"/>
                  </p:ext>
                </p:extLst>
              </p:nvPr>
            </p:nvGraphicFramePr>
            <p:xfrm>
              <a:off x="5318643" y="4841483"/>
              <a:ext cx="2287503" cy="3708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87503">
                      <a:extLst>
                        <a:ext uri="{9D8B030D-6E8A-4147-A177-3AD203B41FA5}">
                          <a16:colId xmlns:a16="http://schemas.microsoft.com/office/drawing/2014/main" val="301823465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5.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𝐴𝐶</m:t>
                                  </m:r>
                                </m:e>
                              </m:acc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≅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𝐷𝐵</m:t>
                                  </m:r>
                                </m:e>
                              </m:acc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208112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3" name="Table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72366222"/>
                  </p:ext>
                </p:extLst>
              </p:nvPr>
            </p:nvGraphicFramePr>
            <p:xfrm>
              <a:off x="5318643" y="4841483"/>
              <a:ext cx="2287503" cy="3708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87503">
                      <a:extLst>
                        <a:ext uri="{9D8B030D-6E8A-4147-A177-3AD203B41FA5}">
                          <a16:colId xmlns:a16="http://schemas.microsoft.com/office/drawing/2014/main" val="301823465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266" t="-8065" r="-532" b="-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20811280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77073"/>
              </p:ext>
            </p:extLst>
          </p:nvPr>
        </p:nvGraphicFramePr>
        <p:xfrm>
          <a:off x="7606146" y="4841483"/>
          <a:ext cx="228599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5999">
                  <a:extLst>
                    <a:ext uri="{9D8B030D-6E8A-4147-A177-3AD203B41FA5}">
                      <a16:colId xmlns:a16="http://schemas.microsoft.com/office/drawing/2014/main" val="33123714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 CPCTC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517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20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81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Cambria Math</vt:lpstr>
      <vt:lpstr>Trebuchet MS</vt:lpstr>
      <vt:lpstr>Wingdings 3</vt:lpstr>
      <vt:lpstr>Facet</vt:lpstr>
      <vt:lpstr>5.7 CPCTC</vt:lpstr>
      <vt:lpstr>What We Will Learn</vt:lpstr>
      <vt:lpstr>Using CPCTC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5.7 CPCTC</dc:title>
  <dc:creator>Andy Riggs</dc:creator>
  <cp:lastModifiedBy>Andy Riggs</cp:lastModifiedBy>
  <cp:revision>2</cp:revision>
  <dcterms:created xsi:type="dcterms:W3CDTF">2017-11-06T15:27:03Z</dcterms:created>
  <dcterms:modified xsi:type="dcterms:W3CDTF">2017-11-06T15:46:04Z</dcterms:modified>
</cp:coreProperties>
</file>